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8"/>
  </p:notesMasterIdLst>
  <p:sldIdLst>
    <p:sldId id="256" r:id="rId4"/>
    <p:sldId id="258" r:id="rId5"/>
    <p:sldId id="339" r:id="rId6"/>
    <p:sldId id="259" r:id="rId7"/>
    <p:sldId id="396" r:id="rId8"/>
    <p:sldId id="397" r:id="rId9"/>
    <p:sldId id="398" r:id="rId10"/>
    <p:sldId id="399" r:id="rId11"/>
    <p:sldId id="400" r:id="rId12"/>
    <p:sldId id="491" r:id="rId13"/>
    <p:sldId id="401" r:id="rId14"/>
    <p:sldId id="340" r:id="rId15"/>
    <p:sldId id="415" r:id="rId16"/>
    <p:sldId id="417" r:id="rId17"/>
    <p:sldId id="341" r:id="rId18"/>
    <p:sldId id="342" r:id="rId19"/>
    <p:sldId id="395" r:id="rId20"/>
    <p:sldId id="344" r:id="rId21"/>
    <p:sldId id="345" r:id="rId22"/>
    <p:sldId id="346" r:id="rId23"/>
    <p:sldId id="347" r:id="rId24"/>
    <p:sldId id="348" r:id="rId25"/>
    <p:sldId id="349" r:id="rId26"/>
    <p:sldId id="350" r:id="rId27"/>
    <p:sldId id="402" r:id="rId28"/>
    <p:sldId id="351" r:id="rId29"/>
    <p:sldId id="406" r:id="rId30"/>
    <p:sldId id="407" r:id="rId31"/>
    <p:sldId id="408" r:id="rId32"/>
    <p:sldId id="409" r:id="rId33"/>
    <p:sldId id="410" r:id="rId34"/>
    <p:sldId id="412" r:id="rId35"/>
    <p:sldId id="352" r:id="rId36"/>
    <p:sldId id="353" r:id="rId37"/>
    <p:sldId id="416" r:id="rId39"/>
    <p:sldId id="354" r:id="rId40"/>
    <p:sldId id="490" r:id="rId41"/>
    <p:sldId id="421" r:id="rId42"/>
    <p:sldId id="355" r:id="rId43"/>
    <p:sldId id="356" r:id="rId44"/>
    <p:sldId id="357" r:id="rId45"/>
    <p:sldId id="358" r:id="rId46"/>
    <p:sldId id="359" r:id="rId47"/>
    <p:sldId id="418" r:id="rId48"/>
    <p:sldId id="360" r:id="rId49"/>
    <p:sldId id="361" r:id="rId50"/>
    <p:sldId id="362" r:id="rId51"/>
    <p:sldId id="363" r:id="rId52"/>
    <p:sldId id="364" r:id="rId53"/>
    <p:sldId id="419" r:id="rId54"/>
    <p:sldId id="365" r:id="rId55"/>
    <p:sldId id="366" r:id="rId56"/>
    <p:sldId id="367" r:id="rId57"/>
    <p:sldId id="368" r:id="rId58"/>
    <p:sldId id="369" r:id="rId59"/>
    <p:sldId id="370" r:id="rId60"/>
    <p:sldId id="371" r:id="rId61"/>
    <p:sldId id="372" r:id="rId62"/>
    <p:sldId id="373" r:id="rId63"/>
    <p:sldId id="374" r:id="rId64"/>
    <p:sldId id="375" r:id="rId65"/>
    <p:sldId id="422" r:id="rId66"/>
    <p:sldId id="423" r:id="rId67"/>
    <p:sldId id="427" r:id="rId68"/>
    <p:sldId id="428" r:id="rId69"/>
    <p:sldId id="429" r:id="rId70"/>
    <p:sldId id="431" r:id="rId71"/>
    <p:sldId id="432" r:id="rId72"/>
    <p:sldId id="434" r:id="rId73"/>
    <p:sldId id="475" r:id="rId74"/>
    <p:sldId id="436" r:id="rId75"/>
    <p:sldId id="438" r:id="rId76"/>
    <p:sldId id="439" r:id="rId77"/>
    <p:sldId id="476" r:id="rId78"/>
    <p:sldId id="441" r:id="rId79"/>
    <p:sldId id="442" r:id="rId80"/>
    <p:sldId id="444" r:id="rId81"/>
    <p:sldId id="446" r:id="rId82"/>
    <p:sldId id="447" r:id="rId83"/>
    <p:sldId id="478" r:id="rId84"/>
    <p:sldId id="481" r:id="rId85"/>
    <p:sldId id="483" r:id="rId86"/>
    <p:sldId id="482" r:id="rId87"/>
    <p:sldId id="450" r:id="rId88"/>
    <p:sldId id="452" r:id="rId89"/>
    <p:sldId id="453" r:id="rId90"/>
    <p:sldId id="454" r:id="rId91"/>
    <p:sldId id="455" r:id="rId92"/>
    <p:sldId id="458" r:id="rId93"/>
    <p:sldId id="459" r:id="rId94"/>
    <p:sldId id="460" r:id="rId95"/>
    <p:sldId id="461" r:id="rId96"/>
    <p:sldId id="486" r:id="rId97"/>
    <p:sldId id="463" r:id="rId98"/>
    <p:sldId id="464" r:id="rId99"/>
    <p:sldId id="465" r:id="rId100"/>
    <p:sldId id="466" r:id="rId101"/>
    <p:sldId id="467" r:id="rId102"/>
    <p:sldId id="487" r:id="rId103"/>
    <p:sldId id="472" r:id="rId104"/>
    <p:sldId id="376" r:id="rId105"/>
    <p:sldId id="488" r:id="rId106"/>
    <p:sldId id="378" r:id="rId107"/>
    <p:sldId id="379" r:id="rId108"/>
    <p:sldId id="380" r:id="rId109"/>
    <p:sldId id="381" r:id="rId110"/>
    <p:sldId id="382" r:id="rId111"/>
    <p:sldId id="473" r:id="rId112"/>
    <p:sldId id="384" r:id="rId113"/>
    <p:sldId id="474" r:id="rId114"/>
    <p:sldId id="386" r:id="rId115"/>
    <p:sldId id="387" r:id="rId116"/>
    <p:sldId id="388" r:id="rId117"/>
    <p:sldId id="389" r:id="rId118"/>
    <p:sldId id="485" r:id="rId119"/>
    <p:sldId id="489" r:id="rId120"/>
    <p:sldId id="394" r:id="rId1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35" autoAdjust="0"/>
  </p:normalViewPr>
  <p:slideViewPr>
    <p:cSldViewPr>
      <p:cViewPr varScale="1">
        <p:scale>
          <a:sx n="67" d="100"/>
          <a:sy n="67"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51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notesMaster" Target="notesMasters/notes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8A5437-1B70-43A0-BAD9-7A46472236C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4AB6B2B1-FE91-4B6A-8B88-60D99CDECBD8}">
      <dgm:prSet phldrT="[文本]" custT="1"/>
      <dgm:spPr/>
      <dgm:t>
        <a:bodyPr/>
        <a:lstStyle/>
        <a:p>
          <a:r>
            <a:rPr lang="zh-CN" altLang="en-US" sz="2400" b="1" dirty="0">
              <a:solidFill>
                <a:srgbClr val="002060"/>
              </a:solidFill>
              <a:effectLst>
                <a:outerShdw blurRad="38100" dist="38100" dir="2700000" algn="tl">
                  <a:srgbClr val="C0C0C0"/>
                </a:outerShdw>
              </a:effectLst>
              <a:latin typeface="宋体" panose="02010600030101010101" pitchFamily="2" charset="-122"/>
              <a:ea typeface="宋体" panose="02010600030101010101" pitchFamily="2" charset="-122"/>
            </a:rPr>
            <a:t>具体设计和实现软件定义时期定义的软件</a:t>
          </a:r>
          <a:endParaRPr lang="zh-CN" altLang="en-US" sz="2400" dirty="0">
            <a:solidFill>
              <a:srgbClr val="002060"/>
            </a:solidFill>
          </a:endParaRPr>
        </a:p>
      </dgm:t>
    </dgm:pt>
    <dgm:pt modelId="{B0F3AF1F-769C-40CA-9A40-B1D0B693D0E2}" cxnId="{47C953BF-68F9-486D-A2AC-EC3B11BDF875}" type="parTrans">
      <dgm:prSet/>
      <dgm:spPr/>
      <dgm:t>
        <a:bodyPr/>
        <a:lstStyle/>
        <a:p>
          <a:endParaRPr lang="zh-CN" altLang="en-US"/>
        </a:p>
      </dgm:t>
    </dgm:pt>
    <dgm:pt modelId="{00AB79A3-E651-45D2-85CB-C9A30A5849AB}" cxnId="{47C953BF-68F9-486D-A2AC-EC3B11BDF875}" type="sibTrans">
      <dgm:prSet/>
      <dgm:spPr/>
      <dgm:t>
        <a:bodyPr/>
        <a:lstStyle/>
        <a:p>
          <a:endParaRPr lang="zh-CN" altLang="en-US"/>
        </a:p>
      </dgm:t>
    </dgm:pt>
    <dgm:pt modelId="{4B45B9B1-4704-46AB-9A3F-A46AD318E58D}">
      <dgm:prSet phldrT="[文本]" custT="1"/>
      <dgm:spPr/>
      <dgm:t>
        <a:bodyPr/>
        <a:lstStyle/>
        <a:p>
          <a:r>
            <a:rPr lang="zh-CN" altLang="en-US" sz="2800" b="1" dirty="0">
              <a:solidFill>
                <a:srgbClr val="002060"/>
              </a:solidFill>
            </a:rPr>
            <a:t>执行人</a:t>
          </a:r>
        </a:p>
      </dgm:t>
    </dgm:pt>
    <dgm:pt modelId="{9743798D-27F7-4026-A62F-5817CBA3658A}" cxnId="{2B55FA90-C4A8-47BF-9A2D-E7B1E9F794E6}" type="parTrans">
      <dgm:prSet/>
      <dgm:spPr/>
      <dgm:t>
        <a:bodyPr/>
        <a:lstStyle/>
        <a:p>
          <a:endParaRPr lang="zh-CN" altLang="en-US"/>
        </a:p>
      </dgm:t>
    </dgm:pt>
    <dgm:pt modelId="{33EA3932-BC9C-468C-8128-2CBC1E28B0CF}" cxnId="{2B55FA90-C4A8-47BF-9A2D-E7B1E9F794E6}" type="sibTrans">
      <dgm:prSet/>
      <dgm:spPr/>
      <dgm:t>
        <a:bodyPr/>
        <a:lstStyle/>
        <a:p>
          <a:endParaRPr lang="zh-CN" altLang="en-US"/>
        </a:p>
      </dgm:t>
    </dgm:pt>
    <dgm:pt modelId="{F0410F70-2E4E-407E-AE95-65B2A80933EB}">
      <dgm:prSet phldrT="[文本]" custT="1"/>
      <dgm:spPr/>
      <dgm:t>
        <a:bodyPr/>
        <a:lstStyle/>
        <a:p>
          <a:r>
            <a:rPr lang="zh-CN" altLang="en-US" sz="2400" b="1" dirty="0">
              <a:solidFill>
                <a:srgbClr val="002060"/>
              </a:solidFill>
              <a:effectLst>
                <a:outerShdw blurRad="38100" dist="38100" dir="2700000" algn="tl">
                  <a:srgbClr val="C0C0C0"/>
                </a:outerShdw>
              </a:effectLst>
              <a:latin typeface="+mn-lt"/>
              <a:ea typeface="仿宋_GB2312" pitchFamily="49" charset="-122"/>
            </a:rPr>
            <a:t>系统设计员，高级程序员，程序员，测试工程师和辅助人员等</a:t>
          </a:r>
          <a:endParaRPr lang="zh-CN" altLang="en-US" sz="2400" dirty="0">
            <a:solidFill>
              <a:srgbClr val="002060"/>
            </a:solidFill>
          </a:endParaRPr>
        </a:p>
      </dgm:t>
    </dgm:pt>
    <dgm:pt modelId="{41201665-18F6-4564-AAFB-5CFF56F5E46F}" cxnId="{FA076468-18DD-4B1A-B1A0-ACD6EE9E0E37}" type="parTrans">
      <dgm:prSet/>
      <dgm:spPr/>
      <dgm:t>
        <a:bodyPr/>
        <a:lstStyle/>
        <a:p>
          <a:endParaRPr lang="zh-CN" altLang="en-US"/>
        </a:p>
      </dgm:t>
    </dgm:pt>
    <dgm:pt modelId="{EBAE6BA7-FD27-4442-80AF-9B970F35F401}" cxnId="{FA076468-18DD-4B1A-B1A0-ACD6EE9E0E37}" type="sibTrans">
      <dgm:prSet/>
      <dgm:spPr/>
      <dgm:t>
        <a:bodyPr/>
        <a:lstStyle/>
        <a:p>
          <a:endParaRPr lang="zh-CN" altLang="en-US"/>
        </a:p>
      </dgm:t>
    </dgm:pt>
    <dgm:pt modelId="{505AF205-E6D5-4DD1-875D-8CB86E469FC7}">
      <dgm:prSet phldrT="[文本]" custT="1"/>
      <dgm:spPr/>
      <dgm:t>
        <a:bodyPr/>
        <a:lstStyle/>
        <a:p>
          <a:r>
            <a:rPr lang="zh-CN" altLang="en-US" sz="2800" b="1" dirty="0">
              <a:solidFill>
                <a:srgbClr val="002060"/>
              </a:solidFill>
            </a:rPr>
            <a:t>阶段划分</a:t>
          </a:r>
        </a:p>
      </dgm:t>
    </dgm:pt>
    <dgm:pt modelId="{8619A6B7-4447-4195-9E0C-AF833EC67728}" cxnId="{20374929-2164-4351-8797-C5242E52E5C2}" type="parTrans">
      <dgm:prSet/>
      <dgm:spPr/>
      <dgm:t>
        <a:bodyPr/>
        <a:lstStyle/>
        <a:p>
          <a:endParaRPr lang="zh-CN" altLang="en-US"/>
        </a:p>
      </dgm:t>
    </dgm:pt>
    <dgm:pt modelId="{AC379103-36CC-49D2-B556-E653F318EA16}" cxnId="{20374929-2164-4351-8797-C5242E52E5C2}" type="sibTrans">
      <dgm:prSet/>
      <dgm:spPr/>
      <dgm:t>
        <a:bodyPr/>
        <a:lstStyle/>
        <a:p>
          <a:endParaRPr lang="zh-CN" altLang="en-US"/>
        </a:p>
      </dgm:t>
    </dgm:pt>
    <dgm:pt modelId="{B6DBD369-9C17-46B2-ACD1-28D695D14A79}">
      <dgm:prSet phldrT="[文本]" custT="1"/>
      <dgm:spPr/>
      <dgm:t>
        <a:bodyPr/>
        <a:lstStyle/>
        <a:p>
          <a:r>
            <a:rPr lang="zh-CN" altLang="en-US" sz="2400" b="1" dirty="0">
              <a:solidFill>
                <a:srgbClr val="002060"/>
              </a:solidFill>
              <a:effectLst>
                <a:outerShdw blurRad="38100" dist="38100" dir="2700000" algn="tl">
                  <a:srgbClr val="C0C0C0"/>
                </a:outerShdw>
              </a:effectLst>
              <a:latin typeface="+mn-lt"/>
              <a:ea typeface="仿宋_GB2312" pitchFamily="49" charset="-122"/>
            </a:rPr>
            <a:t>分为概要设计、详细设计、编码和单元测试、集成测试和系统测试。前两个阶段为系统设计，后两个阶段为系统实现</a:t>
          </a:r>
          <a:endParaRPr lang="zh-CN" altLang="en-US" sz="2400" dirty="0">
            <a:solidFill>
              <a:srgbClr val="002060"/>
            </a:solidFill>
          </a:endParaRPr>
        </a:p>
      </dgm:t>
    </dgm:pt>
    <dgm:pt modelId="{789CE013-BDF7-4F7F-916E-9782EFD69D71}" cxnId="{FA518AEA-DA5D-4DEF-B737-7A879C1FFE79}" type="parTrans">
      <dgm:prSet/>
      <dgm:spPr/>
      <dgm:t>
        <a:bodyPr/>
        <a:lstStyle/>
        <a:p>
          <a:endParaRPr lang="zh-CN" altLang="en-US"/>
        </a:p>
      </dgm:t>
    </dgm:pt>
    <dgm:pt modelId="{AE0479BE-E9DE-465D-934A-D5C70BE30D97}" cxnId="{FA518AEA-DA5D-4DEF-B737-7A879C1FFE79}" type="sibTrans">
      <dgm:prSet/>
      <dgm:spPr/>
      <dgm:t>
        <a:bodyPr/>
        <a:lstStyle/>
        <a:p>
          <a:endParaRPr lang="zh-CN" altLang="en-US"/>
        </a:p>
      </dgm:t>
    </dgm:pt>
    <dgm:pt modelId="{EFDDC13F-EF9C-4271-B7C9-08DDA929E68B}">
      <dgm:prSet phldrT="[文本]" custT="1"/>
      <dgm:spPr/>
      <dgm:t>
        <a:bodyPr/>
        <a:lstStyle/>
        <a:p>
          <a:r>
            <a:rPr lang="zh-CN" altLang="en-US" sz="2800" b="1" dirty="0">
              <a:solidFill>
                <a:srgbClr val="002060"/>
              </a:solidFill>
            </a:rPr>
            <a:t>任务</a:t>
          </a:r>
        </a:p>
      </dgm:t>
    </dgm:pt>
    <dgm:pt modelId="{C660CD88-7134-4D62-95F9-B219E79D2E6C}" cxnId="{1CD4BE3F-4C52-4D6E-9EE9-FB6DB54BA7A6}" type="sibTrans">
      <dgm:prSet/>
      <dgm:spPr/>
      <dgm:t>
        <a:bodyPr/>
        <a:lstStyle/>
        <a:p>
          <a:endParaRPr lang="zh-CN" altLang="en-US"/>
        </a:p>
      </dgm:t>
    </dgm:pt>
    <dgm:pt modelId="{538A4FE1-89D2-4E14-9D87-1B11C43D624B}" cxnId="{1CD4BE3F-4C52-4D6E-9EE9-FB6DB54BA7A6}" type="parTrans">
      <dgm:prSet/>
      <dgm:spPr/>
      <dgm:t>
        <a:bodyPr/>
        <a:lstStyle/>
        <a:p>
          <a:endParaRPr lang="zh-CN" altLang="en-US"/>
        </a:p>
      </dgm:t>
    </dgm:pt>
    <dgm:pt modelId="{2FEE8338-4CDA-44AF-8A6E-94F6A42D743E}" type="pres">
      <dgm:prSet presAssocID="{EF8A5437-1B70-43A0-BAD9-7A46472236CF}" presName="Name0" presStyleCnt="0">
        <dgm:presLayoutVars>
          <dgm:dir/>
          <dgm:animLvl val="lvl"/>
          <dgm:resizeHandles val="exact"/>
        </dgm:presLayoutVars>
      </dgm:prSet>
      <dgm:spPr/>
      <dgm:t>
        <a:bodyPr/>
        <a:lstStyle/>
        <a:p>
          <a:endParaRPr lang="zh-CN" altLang="en-US"/>
        </a:p>
      </dgm:t>
    </dgm:pt>
    <dgm:pt modelId="{A43E2996-185C-4599-8FEB-927A390280B5}" type="pres">
      <dgm:prSet presAssocID="{EFDDC13F-EF9C-4271-B7C9-08DDA929E68B}" presName="linNode" presStyleCnt="0"/>
      <dgm:spPr/>
    </dgm:pt>
    <dgm:pt modelId="{FC3275BA-BF96-40B2-A2E1-FD09FA6811BC}" type="pres">
      <dgm:prSet presAssocID="{EFDDC13F-EF9C-4271-B7C9-08DDA929E68B}" presName="parentText" presStyleLbl="node1" presStyleIdx="0" presStyleCnt="3" custScaleX="68668">
        <dgm:presLayoutVars>
          <dgm:chMax val="1"/>
          <dgm:bulletEnabled val="1"/>
        </dgm:presLayoutVars>
      </dgm:prSet>
      <dgm:spPr/>
      <dgm:t>
        <a:bodyPr/>
        <a:lstStyle/>
        <a:p>
          <a:endParaRPr lang="zh-CN" altLang="en-US"/>
        </a:p>
      </dgm:t>
    </dgm:pt>
    <dgm:pt modelId="{C6ADD40D-6D0D-49EF-9E94-4CBDA33AD41D}" type="pres">
      <dgm:prSet presAssocID="{EFDDC13F-EF9C-4271-B7C9-08DDA929E68B}" presName="descendantText" presStyleLbl="alignAccFollowNode1" presStyleIdx="0" presStyleCnt="3" custScaleX="130043">
        <dgm:presLayoutVars>
          <dgm:bulletEnabled val="1"/>
        </dgm:presLayoutVars>
      </dgm:prSet>
      <dgm:spPr/>
      <dgm:t>
        <a:bodyPr/>
        <a:lstStyle/>
        <a:p>
          <a:endParaRPr lang="zh-CN" altLang="en-US"/>
        </a:p>
      </dgm:t>
    </dgm:pt>
    <dgm:pt modelId="{CBBB5FF8-7769-4583-ACFC-133B6358C682}" type="pres">
      <dgm:prSet presAssocID="{C660CD88-7134-4D62-95F9-B219E79D2E6C}" presName="sp" presStyleCnt="0"/>
      <dgm:spPr/>
    </dgm:pt>
    <dgm:pt modelId="{1F8B2B89-DC3D-4B7C-8D9D-63CC630000A7}" type="pres">
      <dgm:prSet presAssocID="{4B45B9B1-4704-46AB-9A3F-A46AD318E58D}" presName="linNode" presStyleCnt="0"/>
      <dgm:spPr/>
    </dgm:pt>
    <dgm:pt modelId="{170E4432-116C-415C-AFDD-5B2DA1AC5A35}" type="pres">
      <dgm:prSet presAssocID="{4B45B9B1-4704-46AB-9A3F-A46AD318E58D}" presName="parentText" presStyleLbl="node1" presStyleIdx="1" presStyleCnt="3" custScaleX="68668">
        <dgm:presLayoutVars>
          <dgm:chMax val="1"/>
          <dgm:bulletEnabled val="1"/>
        </dgm:presLayoutVars>
      </dgm:prSet>
      <dgm:spPr/>
      <dgm:t>
        <a:bodyPr/>
        <a:lstStyle/>
        <a:p>
          <a:endParaRPr lang="zh-CN" altLang="en-US"/>
        </a:p>
      </dgm:t>
    </dgm:pt>
    <dgm:pt modelId="{9FFEEF44-A93C-4E8B-9E92-9A175D34EF36}" type="pres">
      <dgm:prSet presAssocID="{4B45B9B1-4704-46AB-9A3F-A46AD318E58D}" presName="descendantText" presStyleLbl="alignAccFollowNode1" presStyleIdx="1" presStyleCnt="3" custScaleX="130043">
        <dgm:presLayoutVars>
          <dgm:bulletEnabled val="1"/>
        </dgm:presLayoutVars>
      </dgm:prSet>
      <dgm:spPr/>
      <dgm:t>
        <a:bodyPr/>
        <a:lstStyle/>
        <a:p>
          <a:endParaRPr lang="zh-CN" altLang="en-US"/>
        </a:p>
      </dgm:t>
    </dgm:pt>
    <dgm:pt modelId="{E6397F7B-225F-403F-BE8D-5F60E4DDF01F}" type="pres">
      <dgm:prSet presAssocID="{33EA3932-BC9C-468C-8128-2CBC1E28B0CF}" presName="sp" presStyleCnt="0"/>
      <dgm:spPr/>
    </dgm:pt>
    <dgm:pt modelId="{459BD9B0-03E5-4D2F-91E9-B3FD0D22214C}" type="pres">
      <dgm:prSet presAssocID="{505AF205-E6D5-4DD1-875D-8CB86E469FC7}" presName="linNode" presStyleCnt="0"/>
      <dgm:spPr/>
    </dgm:pt>
    <dgm:pt modelId="{E8F06BBA-7BFF-4D9B-BF74-07B44A688983}" type="pres">
      <dgm:prSet presAssocID="{505AF205-E6D5-4DD1-875D-8CB86E469FC7}" presName="parentText" presStyleLbl="node1" presStyleIdx="2" presStyleCnt="3" custScaleX="68668">
        <dgm:presLayoutVars>
          <dgm:chMax val="1"/>
          <dgm:bulletEnabled val="1"/>
        </dgm:presLayoutVars>
      </dgm:prSet>
      <dgm:spPr/>
      <dgm:t>
        <a:bodyPr/>
        <a:lstStyle/>
        <a:p>
          <a:endParaRPr lang="zh-CN" altLang="en-US"/>
        </a:p>
      </dgm:t>
    </dgm:pt>
    <dgm:pt modelId="{8D1964D5-7DF1-40AA-BDBA-EDDBA52A61F8}" type="pres">
      <dgm:prSet presAssocID="{505AF205-E6D5-4DD1-875D-8CB86E469FC7}" presName="descendantText" presStyleLbl="alignAccFollowNode1" presStyleIdx="2" presStyleCnt="3" custScaleX="130043">
        <dgm:presLayoutVars>
          <dgm:bulletEnabled val="1"/>
        </dgm:presLayoutVars>
      </dgm:prSet>
      <dgm:spPr/>
      <dgm:t>
        <a:bodyPr/>
        <a:lstStyle/>
        <a:p>
          <a:endParaRPr lang="zh-CN" altLang="en-US"/>
        </a:p>
      </dgm:t>
    </dgm:pt>
  </dgm:ptLst>
  <dgm:cxnLst>
    <dgm:cxn modelId="{FA076468-18DD-4B1A-B1A0-ACD6EE9E0E37}" srcId="{4B45B9B1-4704-46AB-9A3F-A46AD318E58D}" destId="{F0410F70-2E4E-407E-AE95-65B2A80933EB}" srcOrd="0" destOrd="0" parTransId="{41201665-18F6-4564-AAFB-5CFF56F5E46F}" sibTransId="{EBAE6BA7-FD27-4442-80AF-9B970F35F401}"/>
    <dgm:cxn modelId="{FA518AEA-DA5D-4DEF-B737-7A879C1FFE79}" srcId="{505AF205-E6D5-4DD1-875D-8CB86E469FC7}" destId="{B6DBD369-9C17-46B2-ACD1-28D695D14A79}" srcOrd="0" destOrd="0" parTransId="{789CE013-BDF7-4F7F-916E-9782EFD69D71}" sibTransId="{AE0479BE-E9DE-465D-934A-D5C70BE30D97}"/>
    <dgm:cxn modelId="{47C953BF-68F9-486D-A2AC-EC3B11BDF875}" srcId="{EFDDC13F-EF9C-4271-B7C9-08DDA929E68B}" destId="{4AB6B2B1-FE91-4B6A-8B88-60D99CDECBD8}" srcOrd="0" destOrd="0" parTransId="{B0F3AF1F-769C-40CA-9A40-B1D0B693D0E2}" sibTransId="{00AB79A3-E651-45D2-85CB-C9A30A5849AB}"/>
    <dgm:cxn modelId="{1F89EE55-8AA3-453F-8E19-EE77ECDDF86D}" type="presOf" srcId="{EFDDC13F-EF9C-4271-B7C9-08DDA929E68B}" destId="{FC3275BA-BF96-40B2-A2E1-FD09FA6811BC}" srcOrd="0" destOrd="0" presId="urn:microsoft.com/office/officeart/2005/8/layout/vList5"/>
    <dgm:cxn modelId="{20374929-2164-4351-8797-C5242E52E5C2}" srcId="{EF8A5437-1B70-43A0-BAD9-7A46472236CF}" destId="{505AF205-E6D5-4DD1-875D-8CB86E469FC7}" srcOrd="2" destOrd="0" parTransId="{8619A6B7-4447-4195-9E0C-AF833EC67728}" sibTransId="{AC379103-36CC-49D2-B556-E653F318EA16}"/>
    <dgm:cxn modelId="{71CFEDF2-8A1C-4DD4-9C4D-08BC97BC5877}" type="presOf" srcId="{4B45B9B1-4704-46AB-9A3F-A46AD318E58D}" destId="{170E4432-116C-415C-AFDD-5B2DA1AC5A35}" srcOrd="0" destOrd="0" presId="urn:microsoft.com/office/officeart/2005/8/layout/vList5"/>
    <dgm:cxn modelId="{DC5D2EE3-BCEF-418E-9287-4ED4C34DAA73}" type="presOf" srcId="{EF8A5437-1B70-43A0-BAD9-7A46472236CF}" destId="{2FEE8338-4CDA-44AF-8A6E-94F6A42D743E}" srcOrd="0" destOrd="0" presId="urn:microsoft.com/office/officeart/2005/8/layout/vList5"/>
    <dgm:cxn modelId="{97EC3002-33C8-429F-89C7-102E0C68F865}" type="presOf" srcId="{F0410F70-2E4E-407E-AE95-65B2A80933EB}" destId="{9FFEEF44-A93C-4E8B-9E92-9A175D34EF36}" srcOrd="0" destOrd="0" presId="urn:microsoft.com/office/officeart/2005/8/layout/vList5"/>
    <dgm:cxn modelId="{79FC7C99-E4C0-4F6E-B8A1-B93969F0B30A}" type="presOf" srcId="{4AB6B2B1-FE91-4B6A-8B88-60D99CDECBD8}" destId="{C6ADD40D-6D0D-49EF-9E94-4CBDA33AD41D}" srcOrd="0" destOrd="0" presId="urn:microsoft.com/office/officeart/2005/8/layout/vList5"/>
    <dgm:cxn modelId="{2B55FA90-C4A8-47BF-9A2D-E7B1E9F794E6}" srcId="{EF8A5437-1B70-43A0-BAD9-7A46472236CF}" destId="{4B45B9B1-4704-46AB-9A3F-A46AD318E58D}" srcOrd="1" destOrd="0" parTransId="{9743798D-27F7-4026-A62F-5817CBA3658A}" sibTransId="{33EA3932-BC9C-468C-8128-2CBC1E28B0CF}"/>
    <dgm:cxn modelId="{1CD4BE3F-4C52-4D6E-9EE9-FB6DB54BA7A6}" srcId="{EF8A5437-1B70-43A0-BAD9-7A46472236CF}" destId="{EFDDC13F-EF9C-4271-B7C9-08DDA929E68B}" srcOrd="0" destOrd="0" parTransId="{538A4FE1-89D2-4E14-9D87-1B11C43D624B}" sibTransId="{C660CD88-7134-4D62-95F9-B219E79D2E6C}"/>
    <dgm:cxn modelId="{92695CE4-4EFA-470F-95FE-DA798D699279}" type="presOf" srcId="{505AF205-E6D5-4DD1-875D-8CB86E469FC7}" destId="{E8F06BBA-7BFF-4D9B-BF74-07B44A688983}" srcOrd="0" destOrd="0" presId="urn:microsoft.com/office/officeart/2005/8/layout/vList5"/>
    <dgm:cxn modelId="{08504267-8DC9-4F08-A240-083ABBC4E4B3}" type="presOf" srcId="{B6DBD369-9C17-46B2-ACD1-28D695D14A79}" destId="{8D1964D5-7DF1-40AA-BDBA-EDDBA52A61F8}" srcOrd="0" destOrd="0" presId="urn:microsoft.com/office/officeart/2005/8/layout/vList5"/>
    <dgm:cxn modelId="{1BED057C-16D9-48AC-880F-E41EB0B0B3C9}" type="presParOf" srcId="{2FEE8338-4CDA-44AF-8A6E-94F6A42D743E}" destId="{A43E2996-185C-4599-8FEB-927A390280B5}" srcOrd="0" destOrd="0" presId="urn:microsoft.com/office/officeart/2005/8/layout/vList5"/>
    <dgm:cxn modelId="{651B5AEE-F46D-40CC-A77D-D34590345876}" type="presParOf" srcId="{A43E2996-185C-4599-8FEB-927A390280B5}" destId="{FC3275BA-BF96-40B2-A2E1-FD09FA6811BC}" srcOrd="0" destOrd="0" presId="urn:microsoft.com/office/officeart/2005/8/layout/vList5"/>
    <dgm:cxn modelId="{E8C1BD81-C0E7-4730-9141-447C13D27F87}" type="presParOf" srcId="{A43E2996-185C-4599-8FEB-927A390280B5}" destId="{C6ADD40D-6D0D-49EF-9E94-4CBDA33AD41D}" srcOrd="1" destOrd="0" presId="urn:microsoft.com/office/officeart/2005/8/layout/vList5"/>
    <dgm:cxn modelId="{03B078A4-BD5F-4150-8033-690622455780}" type="presParOf" srcId="{2FEE8338-4CDA-44AF-8A6E-94F6A42D743E}" destId="{CBBB5FF8-7769-4583-ACFC-133B6358C682}" srcOrd="1" destOrd="0" presId="urn:microsoft.com/office/officeart/2005/8/layout/vList5"/>
    <dgm:cxn modelId="{563C2BA2-0D05-4294-9186-8CF8CB19D8B4}" type="presParOf" srcId="{2FEE8338-4CDA-44AF-8A6E-94F6A42D743E}" destId="{1F8B2B89-DC3D-4B7C-8D9D-63CC630000A7}" srcOrd="2" destOrd="0" presId="urn:microsoft.com/office/officeart/2005/8/layout/vList5"/>
    <dgm:cxn modelId="{729BEB42-045C-4D4E-A17E-5C4FEE20D125}" type="presParOf" srcId="{1F8B2B89-DC3D-4B7C-8D9D-63CC630000A7}" destId="{170E4432-116C-415C-AFDD-5B2DA1AC5A35}" srcOrd="0" destOrd="0" presId="urn:microsoft.com/office/officeart/2005/8/layout/vList5"/>
    <dgm:cxn modelId="{F0B48BB6-80C0-4DD6-B962-D074C7E2913E}" type="presParOf" srcId="{1F8B2B89-DC3D-4B7C-8D9D-63CC630000A7}" destId="{9FFEEF44-A93C-4E8B-9E92-9A175D34EF36}" srcOrd="1" destOrd="0" presId="urn:microsoft.com/office/officeart/2005/8/layout/vList5"/>
    <dgm:cxn modelId="{DA898706-1583-4772-B03B-DFF7C960C953}" type="presParOf" srcId="{2FEE8338-4CDA-44AF-8A6E-94F6A42D743E}" destId="{E6397F7B-225F-403F-BE8D-5F60E4DDF01F}" srcOrd="3" destOrd="0" presId="urn:microsoft.com/office/officeart/2005/8/layout/vList5"/>
    <dgm:cxn modelId="{3A9670D3-A1CF-4E02-964C-89093E9CA2A8}" type="presParOf" srcId="{2FEE8338-4CDA-44AF-8A6E-94F6A42D743E}" destId="{459BD9B0-03E5-4D2F-91E9-B3FD0D22214C}" srcOrd="4" destOrd="0" presId="urn:microsoft.com/office/officeart/2005/8/layout/vList5"/>
    <dgm:cxn modelId="{02238956-048D-417E-9F0D-830C13A36C97}" type="presParOf" srcId="{459BD9B0-03E5-4D2F-91E9-B3FD0D22214C}" destId="{E8F06BBA-7BFF-4D9B-BF74-07B44A688983}" srcOrd="0" destOrd="0" presId="urn:microsoft.com/office/officeart/2005/8/layout/vList5"/>
    <dgm:cxn modelId="{D36A5DF2-5B12-4C24-84BC-0C8DB4A29A1A}" type="presParOf" srcId="{459BD9B0-03E5-4D2F-91E9-B3FD0D22214C}" destId="{8D1964D5-7DF1-40AA-BDBA-EDDBA52A61F8}"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676AF1-0FA8-4472-8A8D-889097FD79E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5EE59823-B2AA-408D-9340-7D22BF963860}">
      <dgm:prSet phldrT="[文本]" custT="1"/>
      <dgm:spPr/>
      <dgm:t>
        <a:bodyPr/>
        <a:lstStyle/>
        <a:p>
          <a:pPr algn="ctr"/>
          <a:r>
            <a:rPr lang="zh-CN" altLang="en-US" sz="2400" dirty="0">
              <a:effectLst/>
              <a:latin typeface="宋体" panose="02010600030101010101" pitchFamily="2" charset="-122"/>
              <a:ea typeface="宋体" panose="02010600030101010101" pitchFamily="2" charset="-122"/>
            </a:rPr>
            <a:t>个体和交互   胜过   过程和工具</a:t>
          </a:r>
        </a:p>
      </dgm:t>
    </dgm:pt>
    <dgm:pt modelId="{9623B995-5A7A-4313-AAE7-E61042ECB476}" cxnId="{9B3187A5-AA5C-4030-A4DF-7F38C5A4C719}" type="parTrans">
      <dgm:prSet/>
      <dgm:spPr/>
      <dgm:t>
        <a:bodyPr/>
        <a:lstStyle/>
        <a:p>
          <a:endParaRPr lang="zh-CN" altLang="en-US" sz="2000"/>
        </a:p>
      </dgm:t>
    </dgm:pt>
    <dgm:pt modelId="{0830786F-4CDD-4535-AE9C-CBC5185ECD94}" cxnId="{9B3187A5-AA5C-4030-A4DF-7F38C5A4C719}" type="sibTrans">
      <dgm:prSet/>
      <dgm:spPr/>
      <dgm:t>
        <a:bodyPr/>
        <a:lstStyle/>
        <a:p>
          <a:endParaRPr lang="zh-CN" altLang="en-US" sz="2000"/>
        </a:p>
      </dgm:t>
    </dgm:pt>
    <dgm:pt modelId="{3E2656EC-DFC8-4296-965D-AD49EC0128E3}">
      <dgm:prSet custT="1"/>
      <dgm:spPr/>
      <dgm:t>
        <a:bodyPr/>
        <a:lstStyle/>
        <a:p>
          <a:pPr algn="ctr"/>
          <a:r>
            <a:rPr lang="zh-CN" altLang="zh-CN" sz="2400" dirty="0">
              <a:latin typeface="宋体" panose="02010600030101010101" pitchFamily="2" charset="-122"/>
              <a:ea typeface="宋体" panose="02010600030101010101" pitchFamily="2" charset="-122"/>
            </a:rPr>
            <a:t>可以工作的软件</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面面俱到的文档</a:t>
          </a:r>
          <a:endParaRPr lang="en-US" altLang="zh-CN" sz="2400" dirty="0">
            <a:latin typeface="宋体" panose="02010600030101010101" pitchFamily="2" charset="-122"/>
            <a:ea typeface="宋体" panose="02010600030101010101" pitchFamily="2" charset="-122"/>
          </a:endParaRPr>
        </a:p>
      </dgm:t>
    </dgm:pt>
    <dgm:pt modelId="{1FD50534-38CB-47B0-96E6-3A6A2C72F87C}" cxnId="{7038CA22-9EA4-43D7-95E8-EE33F404188A}" type="parTrans">
      <dgm:prSet/>
      <dgm:spPr/>
      <dgm:t>
        <a:bodyPr/>
        <a:lstStyle/>
        <a:p>
          <a:endParaRPr lang="zh-CN" altLang="en-US" sz="2000"/>
        </a:p>
      </dgm:t>
    </dgm:pt>
    <dgm:pt modelId="{72EC752C-E257-4CEA-A823-040C73195C25}" cxnId="{7038CA22-9EA4-43D7-95E8-EE33F404188A}" type="sibTrans">
      <dgm:prSet/>
      <dgm:spPr/>
      <dgm:t>
        <a:bodyPr/>
        <a:lstStyle/>
        <a:p>
          <a:endParaRPr lang="zh-CN" altLang="en-US" sz="2000"/>
        </a:p>
      </dgm:t>
    </dgm:pt>
    <dgm:pt modelId="{33C9BF0A-B174-46CC-90AD-EEE8482B684B}">
      <dgm:prSet custT="1"/>
      <dgm:spPr/>
      <dgm:t>
        <a:bodyPr/>
        <a:lstStyle/>
        <a:p>
          <a:pPr algn="ctr"/>
          <a:r>
            <a:rPr lang="zh-CN" altLang="zh-CN" sz="2400" dirty="0">
              <a:latin typeface="宋体" panose="02010600030101010101" pitchFamily="2" charset="-122"/>
              <a:ea typeface="宋体" panose="02010600030101010101" pitchFamily="2" charset="-122"/>
            </a:rPr>
            <a:t>客户合作</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合同谈判</a:t>
          </a:r>
        </a:p>
      </dgm:t>
    </dgm:pt>
    <dgm:pt modelId="{1F5989BD-9DA7-4066-8A0C-835BE444A041}" cxnId="{7C82995B-C4D8-4FBD-BBBF-F06031D24AB8}" type="parTrans">
      <dgm:prSet/>
      <dgm:spPr/>
      <dgm:t>
        <a:bodyPr/>
        <a:lstStyle/>
        <a:p>
          <a:endParaRPr lang="zh-CN" altLang="en-US" sz="2000"/>
        </a:p>
      </dgm:t>
    </dgm:pt>
    <dgm:pt modelId="{5C12648A-D702-46C4-9C93-AC0AB143C6FB}" cxnId="{7C82995B-C4D8-4FBD-BBBF-F06031D24AB8}" type="sibTrans">
      <dgm:prSet/>
      <dgm:spPr/>
      <dgm:t>
        <a:bodyPr/>
        <a:lstStyle/>
        <a:p>
          <a:endParaRPr lang="zh-CN" altLang="en-US" sz="2000"/>
        </a:p>
      </dgm:t>
    </dgm:pt>
    <dgm:pt modelId="{85086B97-160F-4CF1-B6CC-B2B6C871451D}">
      <dgm:prSet custT="1"/>
      <dgm:spPr/>
      <dgm:t>
        <a:bodyPr/>
        <a:lstStyle/>
        <a:p>
          <a:pPr algn="ctr"/>
          <a:r>
            <a:rPr lang="zh-CN" altLang="zh-CN" sz="2400" dirty="0">
              <a:latin typeface="宋体" panose="02010600030101010101" pitchFamily="2" charset="-122"/>
              <a:ea typeface="宋体" panose="02010600030101010101" pitchFamily="2" charset="-122"/>
            </a:rPr>
            <a:t>响应变化</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遵循计划</a:t>
          </a:r>
          <a:endParaRPr lang="en-US" altLang="zh-CN" sz="2400" dirty="0">
            <a:latin typeface="宋体" panose="02010600030101010101" pitchFamily="2" charset="-122"/>
            <a:ea typeface="宋体" panose="02010600030101010101" pitchFamily="2" charset="-122"/>
          </a:endParaRPr>
        </a:p>
      </dgm:t>
    </dgm:pt>
    <dgm:pt modelId="{D217E10D-CA48-4A3F-85B0-ACA5E8C3E160}" cxnId="{D8ADAA50-C70D-496F-9784-806CF786D5FF}" type="parTrans">
      <dgm:prSet/>
      <dgm:spPr/>
      <dgm:t>
        <a:bodyPr/>
        <a:lstStyle/>
        <a:p>
          <a:endParaRPr lang="zh-CN" altLang="en-US" sz="2000"/>
        </a:p>
      </dgm:t>
    </dgm:pt>
    <dgm:pt modelId="{4DA3EE6C-A9FC-4772-97C8-8D23028192F3}" cxnId="{D8ADAA50-C70D-496F-9784-806CF786D5FF}" type="sibTrans">
      <dgm:prSet/>
      <dgm:spPr/>
      <dgm:t>
        <a:bodyPr/>
        <a:lstStyle/>
        <a:p>
          <a:endParaRPr lang="zh-CN" altLang="en-US" sz="2000"/>
        </a:p>
      </dgm:t>
    </dgm:pt>
    <dgm:pt modelId="{281C6509-E8A7-46BB-9DE1-28EA0588789A}" type="pres">
      <dgm:prSet presAssocID="{8F676AF1-0FA8-4472-8A8D-889097FD79EA}" presName="linear" presStyleCnt="0">
        <dgm:presLayoutVars>
          <dgm:dir/>
          <dgm:animLvl val="lvl"/>
          <dgm:resizeHandles val="exact"/>
        </dgm:presLayoutVars>
      </dgm:prSet>
      <dgm:spPr/>
      <dgm:t>
        <a:bodyPr/>
        <a:lstStyle/>
        <a:p>
          <a:endParaRPr lang="zh-CN" altLang="en-US"/>
        </a:p>
      </dgm:t>
    </dgm:pt>
    <dgm:pt modelId="{4DF30E51-1D00-4214-B7F6-20F1C459F617}" type="pres">
      <dgm:prSet presAssocID="{5EE59823-B2AA-408D-9340-7D22BF963860}" presName="parentLin" presStyleCnt="0"/>
      <dgm:spPr/>
    </dgm:pt>
    <dgm:pt modelId="{3FEB69D5-B70C-40EC-9A42-5BE485E1BE06}" type="pres">
      <dgm:prSet presAssocID="{5EE59823-B2AA-408D-9340-7D22BF963860}" presName="parentLeftMargin" presStyleLbl="node1" presStyleIdx="0" presStyleCnt="4"/>
      <dgm:spPr/>
      <dgm:t>
        <a:bodyPr/>
        <a:lstStyle/>
        <a:p>
          <a:endParaRPr lang="zh-CN" altLang="en-US"/>
        </a:p>
      </dgm:t>
    </dgm:pt>
    <dgm:pt modelId="{9BE41765-3BED-44AA-8A4D-56118F09720E}" type="pres">
      <dgm:prSet presAssocID="{5EE59823-B2AA-408D-9340-7D22BF963860}" presName="parentText" presStyleLbl="node1" presStyleIdx="0" presStyleCnt="4" custScaleX="120946">
        <dgm:presLayoutVars>
          <dgm:chMax val="0"/>
          <dgm:bulletEnabled val="1"/>
        </dgm:presLayoutVars>
      </dgm:prSet>
      <dgm:spPr/>
      <dgm:t>
        <a:bodyPr/>
        <a:lstStyle/>
        <a:p>
          <a:endParaRPr lang="zh-CN" altLang="en-US"/>
        </a:p>
      </dgm:t>
    </dgm:pt>
    <dgm:pt modelId="{82176D5E-304D-44CA-8BBF-D9FBB075BB9C}" type="pres">
      <dgm:prSet presAssocID="{5EE59823-B2AA-408D-9340-7D22BF963860}" presName="negativeSpace" presStyleCnt="0"/>
      <dgm:spPr/>
    </dgm:pt>
    <dgm:pt modelId="{EF200106-9B02-4F87-88A8-93FF13776EA9}" type="pres">
      <dgm:prSet presAssocID="{5EE59823-B2AA-408D-9340-7D22BF963860}" presName="childText" presStyleLbl="conFgAcc1" presStyleIdx="0" presStyleCnt="4">
        <dgm:presLayoutVars>
          <dgm:bulletEnabled val="1"/>
        </dgm:presLayoutVars>
      </dgm:prSet>
      <dgm:spPr/>
    </dgm:pt>
    <dgm:pt modelId="{CB69CBB9-0DEC-40F1-B38B-4986DB1B32C2}" type="pres">
      <dgm:prSet presAssocID="{0830786F-4CDD-4535-AE9C-CBC5185ECD94}" presName="spaceBetweenRectangles" presStyleCnt="0"/>
      <dgm:spPr/>
    </dgm:pt>
    <dgm:pt modelId="{76E47D88-534F-4E8A-AA56-7C4F68243C80}" type="pres">
      <dgm:prSet presAssocID="{3E2656EC-DFC8-4296-965D-AD49EC0128E3}" presName="parentLin" presStyleCnt="0"/>
      <dgm:spPr/>
    </dgm:pt>
    <dgm:pt modelId="{AC5F962E-F085-42F8-9C18-072E9AE4C2AF}" type="pres">
      <dgm:prSet presAssocID="{3E2656EC-DFC8-4296-965D-AD49EC0128E3}" presName="parentLeftMargin" presStyleLbl="node1" presStyleIdx="0" presStyleCnt="4"/>
      <dgm:spPr/>
      <dgm:t>
        <a:bodyPr/>
        <a:lstStyle/>
        <a:p>
          <a:endParaRPr lang="zh-CN" altLang="en-US"/>
        </a:p>
      </dgm:t>
    </dgm:pt>
    <dgm:pt modelId="{C50770E9-88E4-436C-89FB-756A7FF2E5E6}" type="pres">
      <dgm:prSet presAssocID="{3E2656EC-DFC8-4296-965D-AD49EC0128E3}" presName="parentText" presStyleLbl="node1" presStyleIdx="1" presStyleCnt="4" custScaleX="120946">
        <dgm:presLayoutVars>
          <dgm:chMax val="0"/>
          <dgm:bulletEnabled val="1"/>
        </dgm:presLayoutVars>
      </dgm:prSet>
      <dgm:spPr/>
      <dgm:t>
        <a:bodyPr/>
        <a:lstStyle/>
        <a:p>
          <a:endParaRPr lang="zh-CN" altLang="en-US"/>
        </a:p>
      </dgm:t>
    </dgm:pt>
    <dgm:pt modelId="{E367F753-D6CB-439D-968C-81CEA471EC38}" type="pres">
      <dgm:prSet presAssocID="{3E2656EC-DFC8-4296-965D-AD49EC0128E3}" presName="negativeSpace" presStyleCnt="0"/>
      <dgm:spPr/>
    </dgm:pt>
    <dgm:pt modelId="{7577F72F-C7CA-4C80-A4DA-D3BD01B3D9F2}" type="pres">
      <dgm:prSet presAssocID="{3E2656EC-DFC8-4296-965D-AD49EC0128E3}" presName="childText" presStyleLbl="conFgAcc1" presStyleIdx="1" presStyleCnt="4">
        <dgm:presLayoutVars>
          <dgm:bulletEnabled val="1"/>
        </dgm:presLayoutVars>
      </dgm:prSet>
      <dgm:spPr/>
    </dgm:pt>
    <dgm:pt modelId="{34E6C112-141E-47E0-9DC2-B0EB2307D939}" type="pres">
      <dgm:prSet presAssocID="{72EC752C-E257-4CEA-A823-040C73195C25}" presName="spaceBetweenRectangles" presStyleCnt="0"/>
      <dgm:spPr/>
    </dgm:pt>
    <dgm:pt modelId="{27F4CCD5-ACCB-4625-80C8-7255422B2EE2}" type="pres">
      <dgm:prSet presAssocID="{33C9BF0A-B174-46CC-90AD-EEE8482B684B}" presName="parentLin" presStyleCnt="0"/>
      <dgm:spPr/>
    </dgm:pt>
    <dgm:pt modelId="{BCEFA5DD-EB9F-4B9F-8F9E-18A159F9E0D6}" type="pres">
      <dgm:prSet presAssocID="{33C9BF0A-B174-46CC-90AD-EEE8482B684B}" presName="parentLeftMargin" presStyleLbl="node1" presStyleIdx="1" presStyleCnt="4"/>
      <dgm:spPr/>
      <dgm:t>
        <a:bodyPr/>
        <a:lstStyle/>
        <a:p>
          <a:endParaRPr lang="zh-CN" altLang="en-US"/>
        </a:p>
      </dgm:t>
    </dgm:pt>
    <dgm:pt modelId="{096535E2-CFD2-403D-B94E-F4B1F0C19E34}" type="pres">
      <dgm:prSet presAssocID="{33C9BF0A-B174-46CC-90AD-EEE8482B684B}" presName="parentText" presStyleLbl="node1" presStyleIdx="2" presStyleCnt="4" custScaleX="120946">
        <dgm:presLayoutVars>
          <dgm:chMax val="0"/>
          <dgm:bulletEnabled val="1"/>
        </dgm:presLayoutVars>
      </dgm:prSet>
      <dgm:spPr/>
      <dgm:t>
        <a:bodyPr/>
        <a:lstStyle/>
        <a:p>
          <a:endParaRPr lang="zh-CN" altLang="en-US"/>
        </a:p>
      </dgm:t>
    </dgm:pt>
    <dgm:pt modelId="{F01AB713-540D-4E6D-8BFE-048F4EF4BF04}" type="pres">
      <dgm:prSet presAssocID="{33C9BF0A-B174-46CC-90AD-EEE8482B684B}" presName="negativeSpace" presStyleCnt="0"/>
      <dgm:spPr/>
    </dgm:pt>
    <dgm:pt modelId="{4982570B-2330-4259-85F9-1646D7E1011A}" type="pres">
      <dgm:prSet presAssocID="{33C9BF0A-B174-46CC-90AD-EEE8482B684B}" presName="childText" presStyleLbl="conFgAcc1" presStyleIdx="2" presStyleCnt="4">
        <dgm:presLayoutVars>
          <dgm:bulletEnabled val="1"/>
        </dgm:presLayoutVars>
      </dgm:prSet>
      <dgm:spPr/>
    </dgm:pt>
    <dgm:pt modelId="{B194D07A-8973-414C-B477-9079E76A372C}" type="pres">
      <dgm:prSet presAssocID="{5C12648A-D702-46C4-9C93-AC0AB143C6FB}" presName="spaceBetweenRectangles" presStyleCnt="0"/>
      <dgm:spPr/>
    </dgm:pt>
    <dgm:pt modelId="{87191044-DA40-4A22-8398-E28CD9DDB759}" type="pres">
      <dgm:prSet presAssocID="{85086B97-160F-4CF1-B6CC-B2B6C871451D}" presName="parentLin" presStyleCnt="0"/>
      <dgm:spPr/>
    </dgm:pt>
    <dgm:pt modelId="{00636CDF-8770-4B4F-B38B-D1F9484299A9}" type="pres">
      <dgm:prSet presAssocID="{85086B97-160F-4CF1-B6CC-B2B6C871451D}" presName="parentLeftMargin" presStyleLbl="node1" presStyleIdx="2" presStyleCnt="4"/>
      <dgm:spPr/>
      <dgm:t>
        <a:bodyPr/>
        <a:lstStyle/>
        <a:p>
          <a:endParaRPr lang="zh-CN" altLang="en-US"/>
        </a:p>
      </dgm:t>
    </dgm:pt>
    <dgm:pt modelId="{50FD630A-56B4-4FAE-B665-A16262C7C100}" type="pres">
      <dgm:prSet presAssocID="{85086B97-160F-4CF1-B6CC-B2B6C871451D}" presName="parentText" presStyleLbl="node1" presStyleIdx="3" presStyleCnt="4" custScaleX="120946">
        <dgm:presLayoutVars>
          <dgm:chMax val="0"/>
          <dgm:bulletEnabled val="1"/>
        </dgm:presLayoutVars>
      </dgm:prSet>
      <dgm:spPr/>
      <dgm:t>
        <a:bodyPr/>
        <a:lstStyle/>
        <a:p>
          <a:endParaRPr lang="zh-CN" altLang="en-US"/>
        </a:p>
      </dgm:t>
    </dgm:pt>
    <dgm:pt modelId="{EA7509D9-06F4-43C7-B9C8-ADD9F864616C}" type="pres">
      <dgm:prSet presAssocID="{85086B97-160F-4CF1-B6CC-B2B6C871451D}" presName="negativeSpace" presStyleCnt="0"/>
      <dgm:spPr/>
    </dgm:pt>
    <dgm:pt modelId="{B0D2FDD7-C4D1-4BF0-99E7-E4CFDE478BD4}" type="pres">
      <dgm:prSet presAssocID="{85086B97-160F-4CF1-B6CC-B2B6C871451D}" presName="childText" presStyleLbl="conFgAcc1" presStyleIdx="3" presStyleCnt="4">
        <dgm:presLayoutVars>
          <dgm:bulletEnabled val="1"/>
        </dgm:presLayoutVars>
      </dgm:prSet>
      <dgm:spPr/>
    </dgm:pt>
  </dgm:ptLst>
  <dgm:cxnLst>
    <dgm:cxn modelId="{E39545F0-CAC9-4AF1-A757-4A2B77938C67}" type="presOf" srcId="{8F676AF1-0FA8-4472-8A8D-889097FD79EA}" destId="{281C6509-E8A7-46BB-9DE1-28EA0588789A}" srcOrd="0" destOrd="0" presId="urn:microsoft.com/office/officeart/2005/8/layout/list1"/>
    <dgm:cxn modelId="{2357A632-4255-4B82-B0EA-61B14E6749B4}" type="presOf" srcId="{33C9BF0A-B174-46CC-90AD-EEE8482B684B}" destId="{BCEFA5DD-EB9F-4B9F-8F9E-18A159F9E0D6}" srcOrd="0" destOrd="0" presId="urn:microsoft.com/office/officeart/2005/8/layout/list1"/>
    <dgm:cxn modelId="{7C82995B-C4D8-4FBD-BBBF-F06031D24AB8}" srcId="{8F676AF1-0FA8-4472-8A8D-889097FD79EA}" destId="{33C9BF0A-B174-46CC-90AD-EEE8482B684B}" srcOrd="2" destOrd="0" parTransId="{1F5989BD-9DA7-4066-8A0C-835BE444A041}" sibTransId="{5C12648A-D702-46C4-9C93-AC0AB143C6FB}"/>
    <dgm:cxn modelId="{AA2CB90A-51B5-4BD3-8C6F-9EA92623E3E0}" type="presOf" srcId="{85086B97-160F-4CF1-B6CC-B2B6C871451D}" destId="{50FD630A-56B4-4FAE-B665-A16262C7C100}" srcOrd="1" destOrd="0" presId="urn:microsoft.com/office/officeart/2005/8/layout/list1"/>
    <dgm:cxn modelId="{57BB90C7-F5C9-44AB-AE8A-67B1ED9D8D28}" type="presOf" srcId="{85086B97-160F-4CF1-B6CC-B2B6C871451D}" destId="{00636CDF-8770-4B4F-B38B-D1F9484299A9}" srcOrd="0" destOrd="0" presId="urn:microsoft.com/office/officeart/2005/8/layout/list1"/>
    <dgm:cxn modelId="{9B3187A5-AA5C-4030-A4DF-7F38C5A4C719}" srcId="{8F676AF1-0FA8-4472-8A8D-889097FD79EA}" destId="{5EE59823-B2AA-408D-9340-7D22BF963860}" srcOrd="0" destOrd="0" parTransId="{9623B995-5A7A-4313-AAE7-E61042ECB476}" sibTransId="{0830786F-4CDD-4535-AE9C-CBC5185ECD94}"/>
    <dgm:cxn modelId="{D49FD7B4-8536-45CA-BA59-9EC8E23405FC}" type="presOf" srcId="{5EE59823-B2AA-408D-9340-7D22BF963860}" destId="{9BE41765-3BED-44AA-8A4D-56118F09720E}" srcOrd="1" destOrd="0" presId="urn:microsoft.com/office/officeart/2005/8/layout/list1"/>
    <dgm:cxn modelId="{A222E863-98A1-4E5E-901D-7934440810EE}" type="presOf" srcId="{3E2656EC-DFC8-4296-965D-AD49EC0128E3}" destId="{C50770E9-88E4-436C-89FB-756A7FF2E5E6}" srcOrd="1" destOrd="0" presId="urn:microsoft.com/office/officeart/2005/8/layout/list1"/>
    <dgm:cxn modelId="{E23C67AB-76FA-4BA3-A536-4FFEE62A24BC}" type="presOf" srcId="{3E2656EC-DFC8-4296-965D-AD49EC0128E3}" destId="{AC5F962E-F085-42F8-9C18-072E9AE4C2AF}" srcOrd="0" destOrd="0" presId="urn:microsoft.com/office/officeart/2005/8/layout/list1"/>
    <dgm:cxn modelId="{7038CA22-9EA4-43D7-95E8-EE33F404188A}" srcId="{8F676AF1-0FA8-4472-8A8D-889097FD79EA}" destId="{3E2656EC-DFC8-4296-965D-AD49EC0128E3}" srcOrd="1" destOrd="0" parTransId="{1FD50534-38CB-47B0-96E6-3A6A2C72F87C}" sibTransId="{72EC752C-E257-4CEA-A823-040C73195C25}"/>
    <dgm:cxn modelId="{38D868D5-9739-4954-BE06-CB5A9CB36E92}" type="presOf" srcId="{5EE59823-B2AA-408D-9340-7D22BF963860}" destId="{3FEB69D5-B70C-40EC-9A42-5BE485E1BE06}" srcOrd="0" destOrd="0" presId="urn:microsoft.com/office/officeart/2005/8/layout/list1"/>
    <dgm:cxn modelId="{E9893048-F863-4026-A128-C1AE8152BB8D}" type="presOf" srcId="{33C9BF0A-B174-46CC-90AD-EEE8482B684B}" destId="{096535E2-CFD2-403D-B94E-F4B1F0C19E34}" srcOrd="1" destOrd="0" presId="urn:microsoft.com/office/officeart/2005/8/layout/list1"/>
    <dgm:cxn modelId="{D8ADAA50-C70D-496F-9784-806CF786D5FF}" srcId="{8F676AF1-0FA8-4472-8A8D-889097FD79EA}" destId="{85086B97-160F-4CF1-B6CC-B2B6C871451D}" srcOrd="3" destOrd="0" parTransId="{D217E10D-CA48-4A3F-85B0-ACA5E8C3E160}" sibTransId="{4DA3EE6C-A9FC-4772-97C8-8D23028192F3}"/>
    <dgm:cxn modelId="{6AAB7BEE-B952-4F0F-9664-67C45B8DBD41}" type="presParOf" srcId="{281C6509-E8A7-46BB-9DE1-28EA0588789A}" destId="{4DF30E51-1D00-4214-B7F6-20F1C459F617}" srcOrd="0" destOrd="0" presId="urn:microsoft.com/office/officeart/2005/8/layout/list1"/>
    <dgm:cxn modelId="{7290332E-6989-4E3A-B208-048C4DCDDCBF}" type="presParOf" srcId="{4DF30E51-1D00-4214-B7F6-20F1C459F617}" destId="{3FEB69D5-B70C-40EC-9A42-5BE485E1BE06}" srcOrd="0" destOrd="0" presId="urn:microsoft.com/office/officeart/2005/8/layout/list1"/>
    <dgm:cxn modelId="{F2C17432-A1A0-4AED-BDB3-A39A48009E8B}" type="presParOf" srcId="{4DF30E51-1D00-4214-B7F6-20F1C459F617}" destId="{9BE41765-3BED-44AA-8A4D-56118F09720E}" srcOrd="1" destOrd="0" presId="urn:microsoft.com/office/officeart/2005/8/layout/list1"/>
    <dgm:cxn modelId="{279AAA68-1168-4151-BEF9-53394FDE586D}" type="presParOf" srcId="{281C6509-E8A7-46BB-9DE1-28EA0588789A}" destId="{82176D5E-304D-44CA-8BBF-D9FBB075BB9C}" srcOrd="1" destOrd="0" presId="urn:microsoft.com/office/officeart/2005/8/layout/list1"/>
    <dgm:cxn modelId="{4C7B48EB-A409-4CE9-B65C-0A61E4752398}" type="presParOf" srcId="{281C6509-E8A7-46BB-9DE1-28EA0588789A}" destId="{EF200106-9B02-4F87-88A8-93FF13776EA9}" srcOrd="2" destOrd="0" presId="urn:microsoft.com/office/officeart/2005/8/layout/list1"/>
    <dgm:cxn modelId="{B9740C11-0F70-42A9-8D79-F15203A9DAF1}" type="presParOf" srcId="{281C6509-E8A7-46BB-9DE1-28EA0588789A}" destId="{CB69CBB9-0DEC-40F1-B38B-4986DB1B32C2}" srcOrd="3" destOrd="0" presId="urn:microsoft.com/office/officeart/2005/8/layout/list1"/>
    <dgm:cxn modelId="{A258CFEB-7535-44E0-AD84-C99C0EDF6132}" type="presParOf" srcId="{281C6509-E8A7-46BB-9DE1-28EA0588789A}" destId="{76E47D88-534F-4E8A-AA56-7C4F68243C80}" srcOrd="4" destOrd="0" presId="urn:microsoft.com/office/officeart/2005/8/layout/list1"/>
    <dgm:cxn modelId="{D22948C2-730F-419D-95B1-2A76BA37E818}" type="presParOf" srcId="{76E47D88-534F-4E8A-AA56-7C4F68243C80}" destId="{AC5F962E-F085-42F8-9C18-072E9AE4C2AF}" srcOrd="0" destOrd="0" presId="urn:microsoft.com/office/officeart/2005/8/layout/list1"/>
    <dgm:cxn modelId="{5A28D530-06EC-419B-9BBE-C7E4D8DBE4B7}" type="presParOf" srcId="{76E47D88-534F-4E8A-AA56-7C4F68243C80}" destId="{C50770E9-88E4-436C-89FB-756A7FF2E5E6}" srcOrd="1" destOrd="0" presId="urn:microsoft.com/office/officeart/2005/8/layout/list1"/>
    <dgm:cxn modelId="{CC193FC9-4CBE-415C-BC2B-67E582D895C8}" type="presParOf" srcId="{281C6509-E8A7-46BB-9DE1-28EA0588789A}" destId="{E367F753-D6CB-439D-968C-81CEA471EC38}" srcOrd="5" destOrd="0" presId="urn:microsoft.com/office/officeart/2005/8/layout/list1"/>
    <dgm:cxn modelId="{1A7629B6-0804-4B1E-99B6-67CD6BE7787F}" type="presParOf" srcId="{281C6509-E8A7-46BB-9DE1-28EA0588789A}" destId="{7577F72F-C7CA-4C80-A4DA-D3BD01B3D9F2}" srcOrd="6" destOrd="0" presId="urn:microsoft.com/office/officeart/2005/8/layout/list1"/>
    <dgm:cxn modelId="{5509C4BF-F5D4-4EB6-9475-CE36DA8AA9FA}" type="presParOf" srcId="{281C6509-E8A7-46BB-9DE1-28EA0588789A}" destId="{34E6C112-141E-47E0-9DC2-B0EB2307D939}" srcOrd="7" destOrd="0" presId="urn:microsoft.com/office/officeart/2005/8/layout/list1"/>
    <dgm:cxn modelId="{4F5388BC-8EDB-4BE1-A57D-DD7A39ED0CB5}" type="presParOf" srcId="{281C6509-E8A7-46BB-9DE1-28EA0588789A}" destId="{27F4CCD5-ACCB-4625-80C8-7255422B2EE2}" srcOrd="8" destOrd="0" presId="urn:microsoft.com/office/officeart/2005/8/layout/list1"/>
    <dgm:cxn modelId="{C5BF6714-DDEA-4DAF-A8BA-5E96F2E77632}" type="presParOf" srcId="{27F4CCD5-ACCB-4625-80C8-7255422B2EE2}" destId="{BCEFA5DD-EB9F-4B9F-8F9E-18A159F9E0D6}" srcOrd="0" destOrd="0" presId="urn:microsoft.com/office/officeart/2005/8/layout/list1"/>
    <dgm:cxn modelId="{D92EB803-328F-4B63-A2DF-B6BC64C5BED3}" type="presParOf" srcId="{27F4CCD5-ACCB-4625-80C8-7255422B2EE2}" destId="{096535E2-CFD2-403D-B94E-F4B1F0C19E34}" srcOrd="1" destOrd="0" presId="urn:microsoft.com/office/officeart/2005/8/layout/list1"/>
    <dgm:cxn modelId="{E74EFE68-82A4-4CAC-870C-0C106E5BC392}" type="presParOf" srcId="{281C6509-E8A7-46BB-9DE1-28EA0588789A}" destId="{F01AB713-540D-4E6D-8BFE-048F4EF4BF04}" srcOrd="9" destOrd="0" presId="urn:microsoft.com/office/officeart/2005/8/layout/list1"/>
    <dgm:cxn modelId="{7D77B1C8-C105-4FC6-8563-728C96337387}" type="presParOf" srcId="{281C6509-E8A7-46BB-9DE1-28EA0588789A}" destId="{4982570B-2330-4259-85F9-1646D7E1011A}" srcOrd="10" destOrd="0" presId="urn:microsoft.com/office/officeart/2005/8/layout/list1"/>
    <dgm:cxn modelId="{060B5904-A618-4106-8293-D9650A44B383}" type="presParOf" srcId="{281C6509-E8A7-46BB-9DE1-28EA0588789A}" destId="{B194D07A-8973-414C-B477-9079E76A372C}" srcOrd="11" destOrd="0" presId="urn:microsoft.com/office/officeart/2005/8/layout/list1"/>
    <dgm:cxn modelId="{7BDE9D63-8765-4788-8BDE-D917253DE1FA}" type="presParOf" srcId="{281C6509-E8A7-46BB-9DE1-28EA0588789A}" destId="{87191044-DA40-4A22-8398-E28CD9DDB759}" srcOrd="12" destOrd="0" presId="urn:microsoft.com/office/officeart/2005/8/layout/list1"/>
    <dgm:cxn modelId="{70746606-A282-404E-B954-6199762CD055}" type="presParOf" srcId="{87191044-DA40-4A22-8398-E28CD9DDB759}" destId="{00636CDF-8770-4B4F-B38B-D1F9484299A9}" srcOrd="0" destOrd="0" presId="urn:microsoft.com/office/officeart/2005/8/layout/list1"/>
    <dgm:cxn modelId="{D40A7B5D-36F2-4A6A-AEA9-2FC667884B9C}" type="presParOf" srcId="{87191044-DA40-4A22-8398-E28CD9DDB759}" destId="{50FD630A-56B4-4FAE-B665-A16262C7C100}" srcOrd="1" destOrd="0" presId="urn:microsoft.com/office/officeart/2005/8/layout/list1"/>
    <dgm:cxn modelId="{BF508FA3-FE81-4971-BAC2-1AD9062F3CB0}" type="presParOf" srcId="{281C6509-E8A7-46BB-9DE1-28EA0588789A}" destId="{EA7509D9-06F4-43C7-B9C8-ADD9F864616C}" srcOrd="13" destOrd="0" presId="urn:microsoft.com/office/officeart/2005/8/layout/list1"/>
    <dgm:cxn modelId="{E349F6DB-DD2C-45A0-AD2B-C94574F7EE9A}" type="presParOf" srcId="{281C6509-E8A7-46BB-9DE1-28EA0588789A}" destId="{B0D2FDD7-C4D1-4BF0-99E7-E4CFDE478BD4}"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C63788-D666-4D8B-9B0E-4C88FEA818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32AF98-BDE0-4A41-8E5A-8B4CC633AA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7D948F9-70A0-483A-8970-C2834A792336}" type="slidenum">
              <a:rPr lang="en-US" altLang="zh-CN" smtClean="0"/>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pPr eaLnBrk="1" hangingPunct="1">
              <a:lnSpc>
                <a:spcPct val="130000"/>
              </a:lnSpc>
              <a:spcBef>
                <a:spcPct val="20000"/>
              </a:spcBef>
              <a:buSzPct val="90000"/>
            </a:pPr>
            <a:r>
              <a:rPr kumimoji="1" lang="zh-CN" altLang="en-US" b="1" dirty="0"/>
              <a:t>以上列举的仅仅是软件危机的一些明显的表现，与软件开发和维护有关的问题远远不止这些。</a:t>
            </a:r>
            <a:endParaRPr kumimoji="1" lang="zh-CN" altLang="en-US" b="1" dirty="0"/>
          </a:p>
          <a:p>
            <a:pPr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p:spPr>
        <p:txBody>
          <a:bodyPr/>
          <a:lstStyle/>
          <a:p>
            <a:pPr eaLnBrk="1" hangingPunct="1"/>
            <a:r>
              <a:rPr lang="zh-CN" altLang="en-US" dirty="0">
                <a:latin typeface="宋体" panose="02010600030101010101" pitchFamily="2" charset="-122"/>
              </a:rPr>
              <a:t>了解产生软件危机的原因，澄清错误认识，建立起关于软件开发和维护的正确概念，还仅仅</a:t>
            </a:r>
            <a:r>
              <a:rPr lang="zh-CN" altLang="en-US" dirty="0"/>
              <a:t>是解决软件危机的开始，全面解决软件危机需要一系列综合措施。</a:t>
            </a:r>
            <a:endParaRPr lang="zh-CN" altLang="en-US" dirty="0"/>
          </a:p>
        </p:txBody>
      </p:sp>
      <p:sp>
        <p:nvSpPr>
          <p:cNvPr id="63492" name="灯片编号占位符 3"/>
          <p:cNvSpPr>
            <a:spLocks noGrp="1"/>
          </p:cNvSpPr>
          <p:nvPr>
            <p:ph type="sldNum" sz="quarter" idx="5"/>
          </p:nvPr>
        </p:nvSpPr>
        <p:spPr>
          <a:noFill/>
        </p:spPr>
        <p:txBody>
          <a:bodyPr/>
          <a:lstStyle/>
          <a:p>
            <a:fld id="{07769E25-FE47-4E32-B672-0CA1D33D66E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eaLnBrk="1" hangingPunct="1">
              <a:defRPr/>
            </a:pPr>
            <a:r>
              <a:rPr lang="en-US" altLang="zh-CN" b="1" dirty="0"/>
              <a:t>Boehm</a:t>
            </a:r>
            <a:r>
              <a:rPr lang="en-US" altLang="zh-CN" dirty="0"/>
              <a:t> </a:t>
            </a:r>
            <a:r>
              <a:rPr lang="zh-CN" altLang="en-US" dirty="0"/>
              <a:t>开发了</a:t>
            </a:r>
            <a:r>
              <a:rPr lang="en-US" altLang="zh-CN" dirty="0"/>
              <a:t>COCOMO </a:t>
            </a:r>
            <a:r>
              <a:rPr lang="zh-CN" altLang="en-US" dirty="0"/>
              <a:t>、螺旋模型</a:t>
            </a:r>
            <a:r>
              <a:rPr lang="en-US" altLang="zh-CN" dirty="0"/>
              <a:t>, </a:t>
            </a:r>
            <a:r>
              <a:rPr lang="zh-CN" altLang="en-US" dirty="0"/>
              <a:t>和</a:t>
            </a:r>
            <a:r>
              <a:rPr lang="en-US" altLang="zh-CN" dirty="0"/>
              <a:t>pedagogy </a:t>
            </a:r>
            <a:r>
              <a:rPr lang="zh-CN" altLang="en-US" dirty="0"/>
              <a:t>。 </a:t>
            </a:r>
            <a:r>
              <a:rPr lang="en-US" altLang="zh-CN" dirty="0"/>
              <a:t>Boehm</a:t>
            </a:r>
            <a:r>
              <a:rPr lang="zh-CN" altLang="en-US" dirty="0"/>
              <a:t>曾预言</a:t>
            </a:r>
            <a:r>
              <a:rPr lang="en-US" altLang="zh-CN" dirty="0"/>
              <a:t>, </a:t>
            </a:r>
            <a:r>
              <a:rPr lang="zh-CN" altLang="en-US" dirty="0"/>
              <a:t>软件费用会淹没硬件费用。</a:t>
            </a:r>
            <a:endParaRPr lang="zh-CN" altLang="en-US" b="1" dirty="0">
              <a:solidFill>
                <a:srgbClr val="466677"/>
              </a:solidFill>
            </a:endParaRPr>
          </a:p>
        </p:txBody>
      </p:sp>
      <p:sp>
        <p:nvSpPr>
          <p:cNvPr id="64516" name="灯片编号占位符 3"/>
          <p:cNvSpPr>
            <a:spLocks noGrp="1"/>
          </p:cNvSpPr>
          <p:nvPr>
            <p:ph type="sldNum" sz="quarter" idx="5"/>
          </p:nvPr>
        </p:nvSpPr>
        <p:spPr>
          <a:noFill/>
        </p:spPr>
        <p:txBody>
          <a:bodyPr/>
          <a:lstStyle/>
          <a:p>
            <a:fld id="{5FA62D8A-1EBD-4B7C-81C6-C40D1294D304}"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072B4879-1855-49BD-8588-84D0D1C197BD}" type="slidenum">
              <a:rPr lang="en-US" altLang="zh-CN" smtClean="0"/>
            </a:fld>
            <a:endParaRPr lang="en-US" altLang="zh-CN"/>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p:spPr>
        <p:txBody>
          <a:bodyPr/>
          <a:lstStyle/>
          <a:p>
            <a:pPr eaLnBrk="1" hangingPunct="1"/>
            <a:r>
              <a:rPr lang="zh-CN" altLang="en-US"/>
              <a:t>生产率与成本密切相关，生产率的提高往往意味着成本的下降，开发周期的缩短。生产率与质量之间也有着内在的联系，表面上看，追求高质量会延长软件开发时间，并因此增加了成本，似乎降低了生产率。但如果生产的软件质量差，虽然开发的时间可能缩短，但之后可能会造成返工，总的开发时间可能会更长。即使不返工，也无疑会增加维护代价。 </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p:spPr>
        <p:txBody>
          <a:bodyPr/>
          <a:lstStyle/>
          <a:p>
            <a:pPr eaLnBrk="1" hangingPunct="1"/>
            <a:r>
              <a:rPr lang="zh-CN" altLang="en-US"/>
              <a:t>在使用瀑布模型进行软件开发中，一般来说在软件编程的阶段可能需要占用的人最多，但从工作量上来说在软件的需求分析、定义及软件的测试和维护阶段需要的工作量更多，用软件开发中常用的</a:t>
            </a:r>
            <a:r>
              <a:rPr lang="en-US" altLang="zh-CN"/>
              <a:t>40</a:t>
            </a:r>
            <a:r>
              <a:rPr lang="zh-CN" altLang="en-US"/>
              <a:t>－</a:t>
            </a:r>
            <a:r>
              <a:rPr lang="en-US" altLang="zh-CN"/>
              <a:t>20</a:t>
            </a:r>
            <a:r>
              <a:rPr lang="zh-CN" altLang="en-US"/>
              <a:t>－</a:t>
            </a:r>
            <a:r>
              <a:rPr lang="en-US" altLang="zh-CN"/>
              <a:t>40</a:t>
            </a:r>
            <a:r>
              <a:rPr lang="zh-CN" altLang="en-US"/>
              <a:t>原则，即可说明这一点，但由于软件的需求分析和定义对开发人员的素质要求比较高，所有尽管其工作量比编程大，但占用的人员并不是太多；同时由于软件维护的周期比较长，所以其耗的工作量比软件编程多，但一般来说它占用的人员并不比软件编程阶段占用的人员多。</a:t>
            </a:r>
            <a:endParaRPr lang="zh-CN" altLang="en-US"/>
          </a:p>
          <a:p>
            <a:pPr eaLnBrk="1" hangingPunct="1"/>
            <a:endParaRPr lang="zh-CN" altLang="en-US"/>
          </a:p>
        </p:txBody>
      </p:sp>
      <p:sp>
        <p:nvSpPr>
          <p:cNvPr id="66564" name="灯片编号占位符 3"/>
          <p:cNvSpPr>
            <a:spLocks noGrp="1"/>
          </p:cNvSpPr>
          <p:nvPr>
            <p:ph type="sldNum" sz="quarter" idx="5"/>
          </p:nvPr>
        </p:nvSpPr>
        <p:spPr>
          <a:noFill/>
        </p:spPr>
        <p:txBody>
          <a:bodyPr/>
          <a:lstStyle/>
          <a:p>
            <a:fld id="{EC589F5D-0858-4755-9BEA-C46FB5DDA669}"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B0C4B20-7DD2-40BF-BDFA-631D8C72CE0C}" type="slidenum">
              <a:rPr lang="en-US" altLang="zh-CN" smtClean="0"/>
            </a:fld>
            <a:endParaRPr lang="en-US" altLang="zh-CN"/>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p:spPr>
        <p:txBody>
          <a:bodyPr/>
          <a:lstStyle/>
          <a:p>
            <a:pPr eaLnBrk="1" hangingPunct="1"/>
            <a:r>
              <a:rPr lang="zh-CN" altLang="en-US" dirty="0"/>
              <a:t>典型的软件生存期模型包括瀑布模型、原型模型、增量模型、螺旋模型等。</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1138"/>
            <a:ext cx="2057400" cy="59150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11138"/>
            <a:ext cx="6019800" cy="59150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21CD7081-B0EE-4923-9981-9150E4BDE80F}"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C18E98D6-EA73-4E72-9F9B-F0B69B12A061}" type="slidenum">
              <a:rPr lang="en-US"/>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D03B06C2-3611-43B1-B938-BE698C9D9A27}"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24D3E387-53A5-4561-8B4B-AD363D9607F3}" type="slidenum">
              <a:rPr lang="en-US"/>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9B058692-BDE5-4CD1-9E5D-7E979AFC44F1}"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58E62950-8E29-476E-8C4B-1D6186A0D9F9}" type="slidenum">
              <a:rPr lang="en-US"/>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2E560946-104F-45EE-B0F0-07998C3315F2}"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37DFE9F-E665-47AE-9DD8-BAD61A97E79A}" type="slidenum">
              <a:rPr lang="en-US"/>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FFE9315A-5D2F-4FB0-8EE5-508F7CA71B6C}" type="datetimeFigureOut">
              <a:rPr lang="en-US"/>
            </a:fld>
            <a:endParaRPr lang="en-US"/>
          </a:p>
        </p:txBody>
      </p:sp>
      <p:sp>
        <p:nvSpPr>
          <p:cNvPr id="8" name="页脚占位符 7"/>
          <p:cNvSpPr>
            <a:spLocks noGrp="1"/>
          </p:cNvSpPr>
          <p:nvPr>
            <p:ph type="ftr" sz="quarter" idx="11"/>
          </p:nvPr>
        </p:nvSpPr>
        <p:spPr/>
        <p:txBody>
          <a:bodyPr/>
          <a:lstStyle>
            <a:lvl1pPr>
              <a:defRPr/>
            </a:lvl1pPr>
          </a:lstStyle>
          <a:p>
            <a:endParaRPr lang="en-US"/>
          </a:p>
        </p:txBody>
      </p:sp>
      <p:sp>
        <p:nvSpPr>
          <p:cNvPr id="9" name="灯片编号占位符 8"/>
          <p:cNvSpPr>
            <a:spLocks noGrp="1"/>
          </p:cNvSpPr>
          <p:nvPr>
            <p:ph type="sldNum" sz="quarter" idx="12"/>
          </p:nvPr>
        </p:nvSpPr>
        <p:spPr/>
        <p:txBody>
          <a:bodyPr/>
          <a:lstStyle>
            <a:lvl1pPr>
              <a:defRPr/>
            </a:lvl1pPr>
          </a:lstStyle>
          <a:p>
            <a:fld id="{23FEEC33-AF72-47DC-A6BA-88A7BE5CD242}" type="slidenum">
              <a:rPr lang="en-US"/>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CB41FB8-B680-4037-BCD8-64A78401F62E}" type="datetimeFigureOut">
              <a:rPr lang="en-US"/>
            </a:fld>
            <a:endParaRPr lang="en-US"/>
          </a:p>
        </p:txBody>
      </p:sp>
      <p:sp>
        <p:nvSpPr>
          <p:cNvPr id="4" name="页脚占位符 3"/>
          <p:cNvSpPr>
            <a:spLocks noGrp="1"/>
          </p:cNvSpPr>
          <p:nvPr>
            <p:ph type="ftr" sz="quarter" idx="11"/>
          </p:nvPr>
        </p:nvSpPr>
        <p:spPr/>
        <p:txBody>
          <a:bodyPr/>
          <a:lstStyle>
            <a:lvl1pPr>
              <a:defRPr/>
            </a:lvl1pPr>
          </a:lstStyle>
          <a:p>
            <a:endParaRPr lang="en-US"/>
          </a:p>
        </p:txBody>
      </p:sp>
      <p:sp>
        <p:nvSpPr>
          <p:cNvPr id="5" name="灯片编号占位符 4"/>
          <p:cNvSpPr>
            <a:spLocks noGrp="1"/>
          </p:cNvSpPr>
          <p:nvPr>
            <p:ph type="sldNum" sz="quarter" idx="12"/>
          </p:nvPr>
        </p:nvSpPr>
        <p:spPr/>
        <p:txBody>
          <a:bodyPr/>
          <a:lstStyle>
            <a:lvl1pPr>
              <a:defRPr/>
            </a:lvl1pPr>
          </a:lstStyle>
          <a:p>
            <a:fld id="{9910CD9A-6EEE-4F7A-AFED-C2F3C9AC62BE}" type="slidenum">
              <a:rPr lang="en-US"/>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1B5AC96-3D65-4F31-8A82-1AD2538C0495}" type="datetimeFigureOut">
              <a:rPr lang="en-US"/>
            </a:fld>
            <a:endParaRPr lang="en-US"/>
          </a:p>
        </p:txBody>
      </p:sp>
      <p:sp>
        <p:nvSpPr>
          <p:cNvPr id="3" name="页脚占位符 2"/>
          <p:cNvSpPr>
            <a:spLocks noGrp="1"/>
          </p:cNvSpPr>
          <p:nvPr>
            <p:ph type="ftr" sz="quarter" idx="11"/>
          </p:nvPr>
        </p:nvSpPr>
        <p:spPr/>
        <p:txBody>
          <a:bodyPr/>
          <a:lstStyle>
            <a:lvl1pPr>
              <a:defRPr/>
            </a:lvl1pPr>
          </a:lstStyle>
          <a:p>
            <a:endParaRPr lang="en-US"/>
          </a:p>
        </p:txBody>
      </p:sp>
      <p:sp>
        <p:nvSpPr>
          <p:cNvPr id="4" name="灯片编号占位符 3"/>
          <p:cNvSpPr>
            <a:spLocks noGrp="1"/>
          </p:cNvSpPr>
          <p:nvPr>
            <p:ph type="sldNum" sz="quarter" idx="12"/>
          </p:nvPr>
        </p:nvSpPr>
        <p:spPr/>
        <p:txBody>
          <a:bodyPr/>
          <a:lstStyle>
            <a:lvl1pPr>
              <a:defRPr/>
            </a:lvl1pPr>
          </a:lstStyle>
          <a:p>
            <a:fld id="{D831BD0C-AC31-42C9-8EF1-52034A9F25DD}" type="slidenum">
              <a:rPr lang="en-US"/>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59AB52E-E8CB-4FF7-B6BF-609040022124}"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5E37B13-27EB-4563-AAF3-9FA9134D6072}" type="slidenum">
              <a:rPr lang="en-US"/>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2806DCF3-B5F7-41C1-8589-CB30AEB6FD30}"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2ABD018-5A81-48E9-8760-C1B9DFAC4CA5}" type="slidenum">
              <a:rPr lang="en-US"/>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EB9E10B-9168-46BA-9BFC-703AA5548CF4}"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8A22E53F-D134-4909-B638-4DCB4BB26C41}" type="slidenum">
              <a:rPr lang="en-US"/>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1138"/>
            <a:ext cx="2057400" cy="59150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11138"/>
            <a:ext cx="6019800" cy="59150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813EEDFC-B673-4366-AEEF-E5AA94F8B36C}"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188D8A45-1B0C-4B9D-BBB4-7F6EB55B79B2}" type="slidenum">
              <a:rPr lang="en-US"/>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20638"/>
            <a:ext cx="9144000" cy="1438276"/>
          </a:xfrm>
          <a:prstGeom prst="rect">
            <a:avLst/>
          </a:prstGeom>
          <a:solidFill>
            <a:srgbClr val="243AA8"/>
          </a:solidFill>
          <a:ln w="9525" cmpd="sng">
            <a:solidFill>
              <a:schemeClr val="tx1"/>
            </a:solidFill>
            <a:miter lim="800000"/>
          </a:ln>
        </p:spPr>
        <p:txBody>
          <a:bodyPr wrap="none" anchor="ctr"/>
          <a:lstStyle/>
          <a:p>
            <a:endParaRPr lang="zh-CN" altLang="en-US"/>
          </a:p>
        </p:txBody>
      </p:sp>
      <p:sp>
        <p:nvSpPr>
          <p:cNvPr id="1027" name="Text Box 3"/>
          <p:cNvSpPr txBox="1">
            <a:spLocks noChangeArrowheads="1"/>
          </p:cNvSpPr>
          <p:nvPr/>
        </p:nvSpPr>
        <p:spPr bwMode="auto">
          <a:xfrm>
            <a:off x="15875" y="6742113"/>
            <a:ext cx="9128125" cy="115887"/>
          </a:xfrm>
          <a:prstGeom prst="rect">
            <a:avLst/>
          </a:prstGeom>
          <a:solidFill>
            <a:srgbClr val="C1C1C1"/>
          </a:solidFill>
          <a:ln w="9525">
            <a:noFill/>
            <a:miter lim="800000"/>
          </a:ln>
        </p:spPr>
        <p:txBody>
          <a:bodyPr lIns="36000" tIns="7200" rIns="36000" bIns="18000" anchor="ctr"/>
          <a:lstStyle/>
          <a:p>
            <a:pPr eaLnBrk="0" hangingPunct="0"/>
            <a:endParaRPr lang="en-US" sz="100"/>
          </a:p>
        </p:txBody>
      </p:sp>
      <p:sp>
        <p:nvSpPr>
          <p:cNvPr id="1028" name="Text Box 4"/>
          <p:cNvSpPr txBox="1">
            <a:spLocks noChangeArrowheads="1"/>
          </p:cNvSpPr>
          <p:nvPr/>
        </p:nvSpPr>
        <p:spPr bwMode="auto">
          <a:xfrm>
            <a:off x="15875" y="-9525"/>
            <a:ext cx="9144000" cy="109538"/>
          </a:xfrm>
          <a:prstGeom prst="rect">
            <a:avLst/>
          </a:prstGeom>
          <a:solidFill>
            <a:srgbClr val="C1C1C1"/>
          </a:solidFill>
          <a:ln w="9525">
            <a:noFill/>
            <a:miter lim="800000"/>
          </a:ln>
        </p:spPr>
        <p:txBody>
          <a:bodyPr lIns="36000" tIns="7200" rIns="36000" bIns="18000" anchor="ctr"/>
          <a:lstStyle/>
          <a:p>
            <a:pPr eaLnBrk="0" hangingPunct="0"/>
            <a:endParaRPr lang="en-US" sz="100"/>
          </a:p>
        </p:txBody>
      </p:sp>
      <p:sp>
        <p:nvSpPr>
          <p:cNvPr id="1029" name="Rectangle 5"/>
          <p:cNvSpPr>
            <a:spLocks noGrp="1" noChangeArrowheads="1"/>
          </p:cNvSpPr>
          <p:nvPr>
            <p:ph type="title"/>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6"/>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1" name="Rectangle 7"/>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0" hangingPunct="0">
              <a:defRPr sz="1400"/>
            </a:lvl1pPr>
          </a:lstStyle>
          <a:p>
            <a:fld id="{E37910D7-C59D-4CEB-B96F-8937D3B45CA6}" type="datetimeFigureOut">
              <a:rPr lang="zh-CN" altLang="en-US" smtClean="0"/>
            </a:fld>
            <a:endParaRPr lang="zh-CN" altLang="en-US"/>
          </a:p>
        </p:txBody>
      </p:sp>
      <p:sp>
        <p:nvSpPr>
          <p:cNvPr id="1032" name="Rectangle 8"/>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0" hangingPunct="0">
              <a:defRPr sz="1400"/>
            </a:lvl1pPr>
          </a:lstStyle>
          <a:p>
            <a:endParaRPr lang="zh-CN" altLang="en-US"/>
          </a:p>
        </p:txBody>
      </p:sp>
      <p:sp>
        <p:nvSpPr>
          <p:cNvPr id="1033" name="Rectangle 9"/>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0" hangingPunct="0">
              <a:defRPr sz="1400"/>
            </a:lvl1pPr>
          </a:lstStyle>
          <a:p>
            <a:fld id="{38DE0820-E4E3-469F-8339-675226DFBB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2pPr>
      <a:lvl3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3pPr>
      <a:lvl4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4pPr>
      <a:lvl5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5pPr>
      <a:lvl6pPr marL="4572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6pPr>
      <a:lvl7pPr marL="9144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7pPr>
      <a:lvl8pPr marL="13716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8pPr>
      <a:lvl9pPr marL="18288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9pPr>
    </p:titleStyle>
    <p:bodyStyle>
      <a:lvl1pPr marL="342900" indent="-342900" algn="l" rtl="0" eaLnBrk="1" fontAlgn="base" hangingPunct="1">
        <a:spcBef>
          <a:spcPct val="20000"/>
        </a:spcBef>
        <a:spcAft>
          <a:spcPct val="0"/>
        </a:spcAft>
        <a:buBlip>
          <a:blip r:embed="rId12"/>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3"/>
        </a:buBlip>
        <a:defRPr sz="2800">
          <a:solidFill>
            <a:schemeClr val="tx1"/>
          </a:solidFill>
          <a:latin typeface="+mn-lt"/>
          <a:ea typeface="+mn-ea"/>
        </a:defRPr>
      </a:lvl2pPr>
      <a:lvl3pPr marL="1143000" indent="-228600" algn="l" rtl="0" eaLnBrk="1" fontAlgn="base" hangingPunct="1">
        <a:spcBef>
          <a:spcPct val="20000"/>
        </a:spcBef>
        <a:spcAft>
          <a:spcPct val="0"/>
        </a:spcAft>
        <a:buBlip>
          <a:blip r:embed="rId12"/>
        </a:buBlip>
        <a:defRPr sz="2400">
          <a:solidFill>
            <a:schemeClr val="tx1"/>
          </a:solidFill>
          <a:latin typeface="+mn-lt"/>
          <a:ea typeface="+mn-ea"/>
        </a:defRPr>
      </a:lvl3pPr>
      <a:lvl4pPr marL="1600200" indent="-228600" algn="l" rtl="0" eaLnBrk="1" fontAlgn="base" hangingPunct="1">
        <a:spcBef>
          <a:spcPct val="20000"/>
        </a:spcBef>
        <a:spcAft>
          <a:spcPct val="0"/>
        </a:spcAft>
        <a:buBlip>
          <a:blip r:embed="rId13"/>
        </a:buBlip>
        <a:defRPr sz="2000">
          <a:solidFill>
            <a:schemeClr val="tx1"/>
          </a:solidFill>
          <a:latin typeface="+mn-lt"/>
          <a:ea typeface="+mn-ea"/>
        </a:defRPr>
      </a:lvl4pPr>
      <a:lvl5pPr marL="2057400" indent="-228600" algn="l" rtl="0" eaLnBrk="1" fontAlgn="base" hangingPunct="1">
        <a:spcBef>
          <a:spcPct val="20000"/>
        </a:spcBef>
        <a:spcAft>
          <a:spcPct val="0"/>
        </a:spcAft>
        <a:buBlip>
          <a:blip r:embed="rId12"/>
        </a:buBlip>
        <a:defRPr sz="2000">
          <a:solidFill>
            <a:schemeClr val="tx1"/>
          </a:solidFill>
          <a:latin typeface="+mn-lt"/>
          <a:ea typeface="+mn-ea"/>
        </a:defRPr>
      </a:lvl5pPr>
      <a:lvl6pPr marL="2514600" indent="-228600" algn="l" rtl="0" eaLnBrk="1" fontAlgn="base" hangingPunct="1">
        <a:spcBef>
          <a:spcPct val="20000"/>
        </a:spcBef>
        <a:spcAft>
          <a:spcPct val="0"/>
        </a:spcAft>
        <a:buBlip>
          <a:blip r:embed="rId12"/>
        </a:buBlip>
        <a:defRPr sz="2000">
          <a:solidFill>
            <a:schemeClr val="tx1"/>
          </a:solidFill>
          <a:latin typeface="+mn-lt"/>
          <a:ea typeface="+mn-ea"/>
        </a:defRPr>
      </a:lvl6pPr>
      <a:lvl7pPr marL="2971800" indent="-228600" algn="l" rtl="0" eaLnBrk="1" fontAlgn="base" hangingPunct="1">
        <a:spcBef>
          <a:spcPct val="20000"/>
        </a:spcBef>
        <a:spcAft>
          <a:spcPct val="0"/>
        </a:spcAft>
        <a:buBlip>
          <a:blip r:embed="rId12"/>
        </a:buBlip>
        <a:defRPr sz="2000">
          <a:solidFill>
            <a:schemeClr val="tx1"/>
          </a:solidFill>
          <a:latin typeface="+mn-lt"/>
          <a:ea typeface="+mn-ea"/>
        </a:defRPr>
      </a:lvl7pPr>
      <a:lvl8pPr marL="3429000" indent="-228600" algn="l" rtl="0" eaLnBrk="1" fontAlgn="base" hangingPunct="1">
        <a:spcBef>
          <a:spcPct val="20000"/>
        </a:spcBef>
        <a:spcAft>
          <a:spcPct val="0"/>
        </a:spcAft>
        <a:buBlip>
          <a:blip r:embed="rId12"/>
        </a:buBlip>
        <a:defRPr sz="2000">
          <a:solidFill>
            <a:schemeClr val="tx1"/>
          </a:solidFill>
          <a:latin typeface="+mn-lt"/>
          <a:ea typeface="+mn-ea"/>
        </a:defRPr>
      </a:lvl8pPr>
      <a:lvl9pPr marL="3886200" indent="-228600" algn="l" rtl="0" eaLnBrk="1" fontAlgn="base" hangingPunct="1">
        <a:spcBef>
          <a:spcPct val="20000"/>
        </a:spcBef>
        <a:spcAft>
          <a:spcPct val="0"/>
        </a:spcAft>
        <a:buBlip>
          <a:blip r:embed="rId12"/>
        </a:buBlip>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Rectangle 5"/>
          <p:cNvSpPr>
            <a:spLocks noGrp="1" noChangeArrowheads="1"/>
          </p:cNvSpPr>
          <p:nvPr>
            <p:ph type="title"/>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Rectangle 6"/>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0" hangingPunct="0">
              <a:defRPr sz="1400"/>
            </a:lvl1pPr>
          </a:lstStyle>
          <a:p>
            <a:fld id="{0B273BBC-9693-4DE4-87A9-509E39083575}" type="datetimeFigureOut">
              <a:rPr lang="en-US"/>
            </a:fld>
            <a:endParaRPr lang="en-US"/>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0" hangingPunct="0">
              <a:defRPr sz="1400"/>
            </a:lvl1pPr>
          </a:lstStyle>
          <a:p>
            <a:endParaRPr lang="en-US"/>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0" hangingPunct="0">
              <a:defRPr sz="1400"/>
            </a:lvl1pPr>
          </a:lstStyle>
          <a:p>
            <a:fld id="{7A392405-0500-4412-9F22-9B127BCECAE1}" type="slidenum">
              <a:rPr lang="en-US"/>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2pPr>
      <a:lvl3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3pPr>
      <a:lvl4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4pPr>
      <a:lvl5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5pPr>
      <a:lvl6pPr marL="4572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6pPr>
      <a:lvl7pPr marL="9144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7pPr>
      <a:lvl8pPr marL="13716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8pPr>
      <a:lvl9pPr marL="18288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9pPr>
    </p:titleStyle>
    <p:bodyStyle>
      <a:lvl1pPr marL="342900" indent="-342900" algn="l" rtl="0" eaLnBrk="1" fontAlgn="base" hangingPunct="1">
        <a:spcBef>
          <a:spcPct val="20000"/>
        </a:spcBef>
        <a:spcAft>
          <a:spcPct val="0"/>
        </a:spcAft>
        <a:buBlip>
          <a:blip r:embed="rId13"/>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4"/>
        </a:buBlip>
        <a:defRPr sz="2800">
          <a:solidFill>
            <a:schemeClr val="tx1"/>
          </a:solidFill>
          <a:latin typeface="+mn-lt"/>
          <a:ea typeface="+mn-ea"/>
        </a:defRPr>
      </a:lvl2pPr>
      <a:lvl3pPr marL="1143000" indent="-228600" algn="l" rtl="0" eaLnBrk="1" fontAlgn="base" hangingPunct="1">
        <a:spcBef>
          <a:spcPct val="20000"/>
        </a:spcBef>
        <a:spcAft>
          <a:spcPct val="0"/>
        </a:spcAft>
        <a:buBlip>
          <a:blip r:embed="rId13"/>
        </a:buBlip>
        <a:defRPr sz="2400">
          <a:solidFill>
            <a:schemeClr val="tx1"/>
          </a:solidFill>
          <a:latin typeface="+mn-lt"/>
          <a:ea typeface="+mn-ea"/>
        </a:defRPr>
      </a:lvl3pPr>
      <a:lvl4pPr marL="1600200" indent="-228600" algn="l" rtl="0" eaLnBrk="1" fontAlgn="base" hangingPunct="1">
        <a:spcBef>
          <a:spcPct val="20000"/>
        </a:spcBef>
        <a:spcAft>
          <a:spcPct val="0"/>
        </a:spcAft>
        <a:buBlip>
          <a:blip r:embed="rId14"/>
        </a:buBlip>
        <a:defRPr sz="2000">
          <a:solidFill>
            <a:schemeClr val="tx1"/>
          </a:solidFill>
          <a:latin typeface="+mn-lt"/>
          <a:ea typeface="+mn-ea"/>
        </a:defRPr>
      </a:lvl4pPr>
      <a:lvl5pPr marL="2057400" indent="-228600" algn="l" rtl="0" eaLnBrk="1" fontAlgn="base" hangingPunct="1">
        <a:spcBef>
          <a:spcPct val="20000"/>
        </a:spcBef>
        <a:spcAft>
          <a:spcPct val="0"/>
        </a:spcAft>
        <a:buBlip>
          <a:blip r:embed="rId13"/>
        </a:buBlip>
        <a:defRPr sz="2000">
          <a:solidFill>
            <a:schemeClr val="tx1"/>
          </a:solidFill>
          <a:latin typeface="+mn-lt"/>
          <a:ea typeface="+mn-ea"/>
        </a:defRPr>
      </a:lvl5pPr>
      <a:lvl6pPr marL="2514600" indent="-228600" algn="l" rtl="0" eaLnBrk="1" fontAlgn="base" hangingPunct="1">
        <a:spcBef>
          <a:spcPct val="20000"/>
        </a:spcBef>
        <a:spcAft>
          <a:spcPct val="0"/>
        </a:spcAft>
        <a:buBlip>
          <a:blip r:embed="rId13"/>
        </a:buBlip>
        <a:defRPr sz="2000">
          <a:solidFill>
            <a:schemeClr val="tx1"/>
          </a:solidFill>
          <a:latin typeface="+mn-lt"/>
          <a:ea typeface="+mn-ea"/>
        </a:defRPr>
      </a:lvl6pPr>
      <a:lvl7pPr marL="2971800" indent="-228600" algn="l" rtl="0" eaLnBrk="1" fontAlgn="base" hangingPunct="1">
        <a:spcBef>
          <a:spcPct val="20000"/>
        </a:spcBef>
        <a:spcAft>
          <a:spcPct val="0"/>
        </a:spcAft>
        <a:buBlip>
          <a:blip r:embed="rId13"/>
        </a:buBlip>
        <a:defRPr sz="2000">
          <a:solidFill>
            <a:schemeClr val="tx1"/>
          </a:solidFill>
          <a:latin typeface="+mn-lt"/>
          <a:ea typeface="+mn-ea"/>
        </a:defRPr>
      </a:lvl7pPr>
      <a:lvl8pPr marL="3429000" indent="-228600" algn="l" rtl="0" eaLnBrk="1" fontAlgn="base" hangingPunct="1">
        <a:spcBef>
          <a:spcPct val="20000"/>
        </a:spcBef>
        <a:spcAft>
          <a:spcPct val="0"/>
        </a:spcAft>
        <a:buBlip>
          <a:blip r:embed="rId13"/>
        </a:buBlip>
        <a:defRPr sz="2000">
          <a:solidFill>
            <a:schemeClr val="tx1"/>
          </a:solidFill>
          <a:latin typeface="+mn-lt"/>
          <a:ea typeface="+mn-ea"/>
        </a:defRPr>
      </a:lvl8pPr>
      <a:lvl9pPr marL="3886200" indent="-228600" algn="l" rtl="0" eaLnBrk="1" fontAlgn="base" hangingPunct="1">
        <a:spcBef>
          <a:spcPct val="20000"/>
        </a:spcBef>
        <a:spcAft>
          <a:spcPct val="0"/>
        </a:spcAft>
        <a:buBlip>
          <a:blip r:embed="rId13"/>
        </a:buBlip>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hyperlink" Target="&#21592;&#24037;&#21628;&#21796;&#8220;&#8221;&#28856;&#25481;&#21326;&#20026;&#30740;&#21457;&#37329;&#23383;&#22612;&#8220;&#65281;&#8221;&#20219;&#27491;&#38750;&#22768;&#25588;&#65281;.docx"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1592;&#24037;&#21628;&#21796;&#8220;&#8221;&#28856;&#25481;&#21326;&#20026;&#30740;&#21457;&#37329;&#23383;&#22612;&#8220;&#65281;&#8221;&#20219;&#27491;&#38750;&#22768;&#25588;&#65281;.docx"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972919448@qq.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0.wmf"/><Relationship Id="rId1"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image" Target="../media/image4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a:solidFill>
                  <a:schemeClr val="tx1"/>
                </a:solidFill>
                <a:ea typeface="华文楷体" panose="02010600040101010101" pitchFamily="2" charset="-122"/>
              </a:rPr>
              <a:t>软件工程</a:t>
            </a:r>
            <a:br>
              <a:rPr altLang="zh-CN" b="1">
                <a:solidFill>
                  <a:schemeClr val="tx1"/>
                </a:solidFill>
                <a:ea typeface="华文楷体" panose="02010600040101010101" pitchFamily="2" charset="-122"/>
              </a:rPr>
            </a:br>
            <a:r>
              <a:rPr altLang="zh-CN" sz="4400" b="1">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z="3200" dirty="0">
                <a:latin typeface="黑体" panose="02010609060101010101" pitchFamily="2" charset="-122"/>
                <a:ea typeface="黑体" panose="02010609060101010101" pitchFamily="2" charset="-122"/>
              </a:rPr>
              <a:t>一个</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软件工程”相关的企业案例的启示</a:t>
            </a:r>
            <a:endParaRPr lang="zh-CN" altLang="en-US" sz="3200" dirty="0">
              <a:latin typeface="黑体" panose="02010609060101010101" pitchFamily="2" charset="-122"/>
              <a:ea typeface="黑体" panose="02010609060101010101" pitchFamily="2" charset="-122"/>
            </a:endParaRPr>
          </a:p>
        </p:txBody>
      </p:sp>
      <p:sp>
        <p:nvSpPr>
          <p:cNvPr id="38915" name="Rectangle 3"/>
          <p:cNvSpPr>
            <a:spLocks noGrp="1" noChangeArrowheads="1"/>
          </p:cNvSpPr>
          <p:nvPr>
            <p:ph idx="1"/>
          </p:nvPr>
        </p:nvSpPr>
        <p:spPr/>
        <p:txBody>
          <a:bodyPr/>
          <a:lstStyle/>
          <a:p>
            <a:pPr>
              <a:lnSpc>
                <a:spcPct val="90000"/>
              </a:lnSpc>
              <a:buClr>
                <a:srgbClr val="E00025"/>
              </a:buClr>
              <a:buNone/>
            </a:pPr>
            <a:endParaRPr lang="en-US" altLang="zh-CN" dirty="0">
              <a:hlinkClick r:id="" action="ppaction://hlinkfile"/>
            </a:endParaRPr>
          </a:p>
          <a:p>
            <a:pPr>
              <a:lnSpc>
                <a:spcPct val="90000"/>
              </a:lnSpc>
              <a:buClr>
                <a:srgbClr val="E00025"/>
              </a:buClr>
              <a:buNone/>
            </a:pPr>
            <a:endParaRPr lang="en-US" altLang="zh-CN" dirty="0">
              <a:hlinkClick r:id="" action="ppaction://hlinkfile"/>
            </a:endParaRPr>
          </a:p>
          <a:p>
            <a:pPr>
              <a:lnSpc>
                <a:spcPct val="90000"/>
              </a:lnSpc>
              <a:buClr>
                <a:srgbClr val="E00025"/>
              </a:buClr>
              <a:buNone/>
            </a:pPr>
            <a:endParaRPr lang="en-US" altLang="zh-CN" dirty="0">
              <a:hlinkClick r:id="" action="ppaction://hlinkfile"/>
            </a:endParaRPr>
          </a:p>
          <a:p>
            <a:pPr>
              <a:lnSpc>
                <a:spcPct val="90000"/>
              </a:lnSpc>
              <a:buClr>
                <a:srgbClr val="E00025"/>
              </a:buClr>
              <a:buNone/>
            </a:pPr>
            <a:r>
              <a:rPr lang="zh-CN" altLang="en-US" b="1" dirty="0">
                <a:hlinkClick r:id="rId1" action="ppaction://hlinkfile"/>
              </a:rPr>
              <a:t>案例：员工呼唤“炸掉华为研发金字塔”！</a:t>
            </a:r>
            <a:endParaRPr lang="en-US" altLang="zh-CN" b="1" dirty="0">
              <a:latin typeface="宋体" panose="02010600030101010101" pitchFamily="2" charset="-122"/>
            </a:endParaRPr>
          </a:p>
          <a:p>
            <a:pPr>
              <a:lnSpc>
                <a:spcPct val="90000"/>
              </a:lnSpc>
            </a:pPr>
            <a:endParaRPr lang="en-US" altLang="zh-CN" dirty="0"/>
          </a:p>
        </p:txBody>
      </p:sp>
      <p:sp>
        <p:nvSpPr>
          <p:cNvPr id="12" name="灯片编号占位符 5"/>
          <p:cNvSpPr>
            <a:spLocks noGrp="1"/>
          </p:cNvSpPr>
          <p:nvPr>
            <p:ph type="sldNum" sz="quarter" idx="12"/>
          </p:nvPr>
        </p:nvSpPr>
        <p:spPr/>
        <p:txBody>
          <a:bodyPr/>
          <a:lstStyle/>
          <a:p>
            <a:fld id="{FB5A99CD-7D88-4AD7-91A4-FEAFDF86C504}" type="slidenum">
              <a:rPr lang="en-US" altLang="zh-CN"/>
            </a:fld>
            <a:endParaRPr lang="en-US" altLang="zh-CN" dirty="0"/>
          </a:p>
        </p:txBody>
      </p:sp>
      <p:sp>
        <p:nvSpPr>
          <p:cNvPr id="38916" name="Line 4"/>
          <p:cNvSpPr>
            <a:spLocks noChangeShapeType="1"/>
          </p:cNvSpPr>
          <p:nvPr/>
        </p:nvSpPr>
        <p:spPr bwMode="auto">
          <a:xfrm>
            <a:off x="2700338" y="2565400"/>
            <a:ext cx="2514600" cy="0"/>
          </a:xfrm>
          <a:prstGeom prst="line">
            <a:avLst/>
          </a:prstGeom>
          <a:noFill/>
          <a:ln w="50800">
            <a:solidFill>
              <a:schemeClr val="tx2"/>
            </a:solidFill>
            <a:round/>
            <a:headEnd type="none" w="sm" len="sm"/>
            <a:tailEnd type="stealth" w="med" len="lg"/>
          </a:ln>
          <a:effectLst/>
        </p:spPr>
        <p:txBody>
          <a:bodyPr wrap="none" anchor="ctr"/>
          <a:lstStyle/>
          <a:p>
            <a:endParaRPr lang="zh-CN" altLang="en-US"/>
          </a:p>
        </p:txBody>
      </p:sp>
      <p:sp>
        <p:nvSpPr>
          <p:cNvPr id="38917" name="Line 5"/>
          <p:cNvSpPr>
            <a:spLocks noChangeShapeType="1"/>
          </p:cNvSpPr>
          <p:nvPr/>
        </p:nvSpPr>
        <p:spPr bwMode="auto">
          <a:xfrm>
            <a:off x="2555875" y="4149725"/>
            <a:ext cx="2514600" cy="0"/>
          </a:xfrm>
          <a:prstGeom prst="line">
            <a:avLst/>
          </a:prstGeom>
          <a:noFill/>
          <a:ln w="50800">
            <a:solidFill>
              <a:schemeClr val="tx2"/>
            </a:solidFill>
            <a:round/>
            <a:headEnd type="none" w="sm" len="sm"/>
            <a:tailEnd type="stealth" w="med" len="lg"/>
          </a:ln>
          <a:effectLst/>
        </p:spPr>
        <p:txBody>
          <a:bodyPr wrap="none" anchor="ctr"/>
          <a:lstStyle/>
          <a:p>
            <a:endParaRPr lang="zh-CN" altLang="en-US"/>
          </a:p>
        </p:txBody>
      </p:sp>
      <p:sp>
        <p:nvSpPr>
          <p:cNvPr id="38918" name="Text Box 6"/>
          <p:cNvSpPr txBox="1">
            <a:spLocks noChangeArrowheads="1"/>
          </p:cNvSpPr>
          <p:nvPr/>
        </p:nvSpPr>
        <p:spPr bwMode="auto">
          <a:xfrm>
            <a:off x="3492500" y="2060575"/>
            <a:ext cx="936625" cy="519113"/>
          </a:xfrm>
          <a:prstGeom prst="rect">
            <a:avLst/>
          </a:prstGeom>
          <a:noFill/>
          <a:ln w="9525">
            <a:noFill/>
            <a:miter lim="800000"/>
          </a:ln>
          <a:effectLst/>
        </p:spPr>
        <p:txBody>
          <a:bodyPr>
            <a:spAutoFit/>
          </a:bodyPr>
          <a:lstStyle/>
          <a:p>
            <a:pPr>
              <a:spcBef>
                <a:spcPct val="50000"/>
              </a:spcBef>
            </a:pPr>
            <a:r>
              <a:rPr lang="zh-CN" altLang="en-US" sz="2800" b="1">
                <a:solidFill>
                  <a:schemeClr val="tx2"/>
                </a:solidFill>
              </a:rPr>
              <a:t>上升</a:t>
            </a:r>
            <a:endParaRPr lang="zh-CN" altLang="en-US" sz="2800" b="1">
              <a:solidFill>
                <a:schemeClr val="tx2"/>
              </a:solidFill>
            </a:endParaRPr>
          </a:p>
        </p:txBody>
      </p:sp>
      <p:sp>
        <p:nvSpPr>
          <p:cNvPr id="38923" name="Text Box 11"/>
          <p:cNvSpPr txBox="1">
            <a:spLocks noChangeArrowheads="1"/>
          </p:cNvSpPr>
          <p:nvPr/>
        </p:nvSpPr>
        <p:spPr bwMode="auto">
          <a:xfrm>
            <a:off x="3348038" y="3500438"/>
            <a:ext cx="936625" cy="519112"/>
          </a:xfrm>
          <a:prstGeom prst="rect">
            <a:avLst/>
          </a:prstGeom>
          <a:noFill/>
          <a:ln w="9525">
            <a:noFill/>
            <a:miter lim="800000"/>
          </a:ln>
          <a:effectLst/>
        </p:spPr>
        <p:txBody>
          <a:bodyPr>
            <a:spAutoFit/>
          </a:bodyPr>
          <a:lstStyle/>
          <a:p>
            <a:pPr>
              <a:spcBef>
                <a:spcPct val="50000"/>
              </a:spcBef>
            </a:pPr>
            <a:r>
              <a:rPr lang="zh-CN" altLang="en-US" sz="2800" b="1" dirty="0">
                <a:solidFill>
                  <a:schemeClr val="tx2"/>
                </a:solidFill>
              </a:rPr>
              <a:t>上升</a:t>
            </a:r>
            <a:endParaRPr lang="zh-CN" altLang="en-US" sz="2800" b="1" dirty="0">
              <a:solidFill>
                <a:schemeClr val="tx2"/>
              </a:solidFill>
            </a:endParaRPr>
          </a:p>
        </p:txBody>
      </p:sp>
      <p:graphicFrame>
        <p:nvGraphicFramePr>
          <p:cNvPr id="9" name="对象 8"/>
          <p:cNvGraphicFramePr>
            <a:graphicFrameLocks noChangeAspect="1"/>
          </p:cNvGraphicFramePr>
          <p:nvPr/>
        </p:nvGraphicFramePr>
        <p:xfrm>
          <a:off x="457200" y="4584700"/>
          <a:ext cx="7773988" cy="711200"/>
        </p:xfrm>
        <a:graphic>
          <a:graphicData uri="http://schemas.openxmlformats.org/presentationml/2006/ole">
            <mc:AlternateContent xmlns:mc="http://schemas.openxmlformats.org/markup-compatibility/2006">
              <mc:Choice xmlns:v="urn:schemas-microsoft-com:vml" Requires="v">
                <p:oleObj spid="_x0000_s2058" name="包装程序外壳对象" showAsIcon="1" r:id="rId2" imgW="5819775" imgH="523875" progId="Package">
                  <p:embed/>
                </p:oleObj>
              </mc:Choice>
              <mc:Fallback>
                <p:oleObj name="包装程序外壳对象" showAsIcon="1" r:id="rId2" imgW="5819775" imgH="523875" progId="Package">
                  <p:embed/>
                  <p:pic>
                    <p:nvPicPr>
                      <p:cNvPr id="0" name="对象 1"/>
                      <p:cNvPicPr/>
                      <p:nvPr/>
                    </p:nvPicPr>
                    <p:blipFill>
                      <a:blip r:embed="rId3"/>
                      <a:stretch>
                        <a:fillRect/>
                      </a:stretch>
                    </p:blipFill>
                    <p:spPr>
                      <a:xfrm>
                        <a:off x="457200" y="4584700"/>
                        <a:ext cx="7773988" cy="711200"/>
                      </a:xfrm>
                      <a:prstGeom prst="rect">
                        <a:avLst/>
                      </a:prstGeom>
                    </p:spPr>
                  </p:pic>
                </p:oleObj>
              </mc:Fallback>
            </mc:AlternateContent>
          </a:graphicData>
        </a:graphic>
      </p:graphicFrame>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latin typeface="+mn-lt"/>
              </a:rPr>
              <a:t>1.4 </a:t>
            </a:r>
            <a:r>
              <a:rPr lang="zh-CN" altLang="en-US" sz="3200" b="1" kern="0" dirty="0">
                <a:latin typeface="+mn-lt"/>
              </a:rPr>
              <a:t>软件生存期与软件生存模型</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1.5 </a:t>
            </a:r>
            <a:r>
              <a:rPr lang="zh-CN" altLang="en-US" sz="3200" b="1" kern="0" dirty="0">
                <a:solidFill>
                  <a:srgbClr val="C00000"/>
                </a:solidFill>
                <a:latin typeface="+mn-lt"/>
              </a:rPr>
              <a:t>软件工程方法概述</a:t>
            </a:r>
            <a:endParaRPr lang="en-US" altLang="zh-CN"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7" name="Rectangle 3"/>
          <p:cNvSpPr txBox="1">
            <a:spLocks noChangeArrowheads="1"/>
          </p:cNvSpPr>
          <p:nvPr/>
        </p:nvSpPr>
        <p:spPr bwMode="auto">
          <a:xfrm>
            <a:off x="428596" y="1428736"/>
            <a:ext cx="8229600" cy="4857750"/>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概念</a:t>
            </a:r>
            <a:endParaRPr lang="zh-CN" altLang="en-US" sz="3200" b="1" kern="0" dirty="0">
              <a:solidFill>
                <a:srgbClr val="CC0000"/>
              </a:solidFill>
              <a:latin typeface="+mn-lt"/>
            </a:endParaRPr>
          </a:p>
          <a:p>
            <a:pPr marL="342900" indent="-342900">
              <a:lnSpc>
                <a:spcPts val="4000"/>
              </a:lnSpc>
              <a:spcBef>
                <a:spcPct val="20000"/>
              </a:spcBef>
              <a:spcAft>
                <a:spcPts val="1200"/>
              </a:spcAft>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软件工程包含</a:t>
            </a:r>
            <a:r>
              <a:rPr lang="zh-CN" altLang="en-US" sz="2800" b="1" kern="0" dirty="0">
                <a:solidFill>
                  <a:srgbClr val="3366FF"/>
                </a:solidFill>
                <a:latin typeface="楷体_GB2312" pitchFamily="49" charset="-122"/>
                <a:ea typeface="楷体_GB2312" pitchFamily="49" charset="-122"/>
              </a:rPr>
              <a:t>技术</a:t>
            </a:r>
            <a:r>
              <a:rPr lang="zh-CN" altLang="en-US" sz="2800" b="1" kern="0" dirty="0">
                <a:latin typeface="楷体_GB2312" pitchFamily="49" charset="-122"/>
                <a:ea typeface="楷体_GB2312" pitchFamily="49" charset="-122"/>
              </a:rPr>
              <a:t>和</a:t>
            </a:r>
            <a:r>
              <a:rPr lang="zh-CN" altLang="en-US" sz="2800" b="1" kern="0" dirty="0">
                <a:solidFill>
                  <a:srgbClr val="3366FF"/>
                </a:solidFill>
                <a:latin typeface="楷体_GB2312" pitchFamily="49" charset="-122"/>
                <a:ea typeface="楷体_GB2312" pitchFamily="49" charset="-122"/>
              </a:rPr>
              <a:t>管理</a:t>
            </a:r>
            <a:r>
              <a:rPr lang="zh-CN" altLang="en-US" sz="2800" b="1" kern="0" dirty="0">
                <a:latin typeface="楷体_GB2312" pitchFamily="49" charset="-122"/>
                <a:ea typeface="楷体_GB2312" pitchFamily="49" charset="-122"/>
              </a:rPr>
              <a:t>两方面的内容，是技术和管理紧密结合所形成的工程学科。因此，通常将软件开发全过程中使用的</a:t>
            </a:r>
            <a:r>
              <a:rPr lang="zh-CN" altLang="en-US" sz="2800" b="1" kern="0" dirty="0">
                <a:solidFill>
                  <a:srgbClr val="3366FF"/>
                </a:solidFill>
                <a:latin typeface="楷体_GB2312" pitchFamily="49" charset="-122"/>
                <a:ea typeface="楷体_GB2312" pitchFamily="49" charset="-122"/>
              </a:rPr>
              <a:t>一整套技术方法的集合</a:t>
            </a:r>
            <a:r>
              <a:rPr lang="zh-CN" altLang="en-US" sz="2800" b="1" kern="0" dirty="0">
                <a:latin typeface="楷体_GB2312" pitchFamily="49" charset="-122"/>
                <a:ea typeface="楷体_GB2312" pitchFamily="49" charset="-122"/>
              </a:rPr>
              <a:t>称为</a:t>
            </a:r>
            <a:r>
              <a:rPr lang="zh-CN" altLang="en-US" sz="2800" b="1" kern="0" dirty="0">
                <a:solidFill>
                  <a:srgbClr val="FF0000"/>
                </a:solidFill>
                <a:latin typeface="楷体_GB2312" pitchFamily="49" charset="-122"/>
                <a:ea typeface="楷体_GB2312" pitchFamily="49" charset="-122"/>
              </a:rPr>
              <a:t>方法学</a:t>
            </a:r>
            <a:r>
              <a:rPr lang="en-US" altLang="zh-CN" sz="2800" b="1" kern="0" dirty="0">
                <a:latin typeface="楷体_GB2312" pitchFamily="49" charset="-122"/>
                <a:ea typeface="楷体_GB2312" pitchFamily="49" charset="-122"/>
              </a:rPr>
              <a:t>(</a:t>
            </a:r>
            <a:r>
              <a:rPr lang="en-US" altLang="zh-CN" sz="2800" b="1" kern="0" dirty="0" err="1">
                <a:latin typeface="楷体_GB2312" pitchFamily="49" charset="-122"/>
                <a:ea typeface="楷体_GB2312" pitchFamily="49" charset="-122"/>
              </a:rPr>
              <a:t>methedology</a:t>
            </a:r>
            <a:r>
              <a:rPr lang="en-US" altLang="zh-CN" sz="2800" b="1" kern="0" dirty="0">
                <a:latin typeface="楷体_GB2312" pitchFamily="49" charset="-122"/>
                <a:ea typeface="楷体_GB2312" pitchFamily="49" charset="-122"/>
              </a:rPr>
              <a:t>)</a:t>
            </a:r>
            <a:r>
              <a:rPr lang="zh-CN" altLang="en-US" sz="2800" b="1" kern="0" dirty="0">
                <a:latin typeface="楷体_GB2312" pitchFamily="49" charset="-122"/>
                <a:ea typeface="楷体_GB2312" pitchFamily="49" charset="-122"/>
              </a:rPr>
              <a:t>，也称为</a:t>
            </a:r>
            <a:r>
              <a:rPr lang="zh-CN" altLang="en-US" sz="2800" b="1" kern="0" dirty="0">
                <a:solidFill>
                  <a:srgbClr val="FF0000"/>
                </a:solidFill>
                <a:latin typeface="楷体_GB2312" pitchFamily="49" charset="-122"/>
                <a:ea typeface="楷体_GB2312" pitchFamily="49" charset="-122"/>
              </a:rPr>
              <a:t>范型</a:t>
            </a:r>
            <a:r>
              <a:rPr lang="en-US" altLang="zh-CN" sz="2800" b="1" kern="0" dirty="0">
                <a:latin typeface="楷体_GB2312" pitchFamily="49" charset="-122"/>
                <a:ea typeface="楷体_GB2312" pitchFamily="49" charset="-122"/>
              </a:rPr>
              <a:t>(paradigm)</a:t>
            </a:r>
            <a:r>
              <a:rPr lang="zh-CN" altLang="en-US" sz="2800" b="1" kern="0" dirty="0">
                <a:latin typeface="楷体_GB2312" pitchFamily="49" charset="-122"/>
                <a:ea typeface="楷体_GB2312" pitchFamily="49" charset="-122"/>
              </a:rPr>
              <a:t>。</a:t>
            </a:r>
            <a:endParaRPr lang="zh-CN" altLang="en-US" sz="2800" b="1" kern="0" dirty="0">
              <a:latin typeface="楷体_GB2312" pitchFamily="49" charset="-122"/>
              <a:ea typeface="楷体_GB2312" pitchFamily="49" charset="-122"/>
            </a:endParaRPr>
          </a:p>
          <a:p>
            <a:pPr marL="342900" indent="-342900">
              <a:spcBef>
                <a:spcPct val="20000"/>
              </a:spcBef>
              <a:spcAft>
                <a:spcPts val="1200"/>
              </a:spcAft>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目前使用最广泛的软件工程方法学：</a:t>
            </a:r>
            <a:endParaRPr lang="en-US" altLang="zh-CN" sz="2800" b="1" kern="0" dirty="0">
              <a:latin typeface="楷体_GB2312" pitchFamily="49" charset="-122"/>
              <a:ea typeface="楷体_GB2312" pitchFamily="49" charset="-122"/>
            </a:endParaRPr>
          </a:p>
          <a:p>
            <a:pPr marL="628650" indent="-273050">
              <a:spcBef>
                <a:spcPct val="20000"/>
              </a:spcBef>
              <a:spcAft>
                <a:spcPts val="1200"/>
              </a:spcAft>
              <a:buClr>
                <a:srgbClr val="3333CC"/>
              </a:buClr>
              <a:buSzPct val="70000"/>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传统方法学（结构化分析与设计方法）</a:t>
            </a:r>
            <a:endParaRPr lang="en-US" altLang="zh-CN" sz="2400" b="1" kern="0" dirty="0">
              <a:solidFill>
                <a:srgbClr val="3366FF"/>
              </a:solidFill>
              <a:latin typeface="楷体_GB2312" pitchFamily="49" charset="-122"/>
              <a:ea typeface="楷体_GB2312" pitchFamily="49" charset="-122"/>
            </a:endParaRPr>
          </a:p>
          <a:p>
            <a:pPr marL="628650" indent="-273050">
              <a:spcBef>
                <a:spcPct val="20000"/>
              </a:spcBef>
              <a:spcAft>
                <a:spcPts val="1200"/>
              </a:spcAft>
              <a:buClr>
                <a:srgbClr val="3333CC"/>
              </a:buClr>
              <a:buSzPct val="70000"/>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面向对象方法学（面向对象分析与设计方法）</a:t>
            </a:r>
            <a:endParaRPr lang="zh-CN" altLang="en-US" sz="2400" b="1" kern="0" dirty="0">
              <a:solidFill>
                <a:srgbClr val="3366FF"/>
              </a:solidFill>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olidFill>
                  <a:srgbClr val="CC0000"/>
                </a:solidFill>
                <a:ea typeface="宋体" panose="02010600030101010101" pitchFamily="2" charset="-122"/>
              </a:rPr>
              <a:t>软件工程的三要素：</a:t>
            </a:r>
            <a:r>
              <a:rPr lang="zh-CN" altLang="en-US" b="1" dirty="0">
                <a:solidFill>
                  <a:srgbClr val="3366FF"/>
                </a:solidFill>
                <a:ea typeface="仿宋_GB2312" pitchFamily="49" charset="-122"/>
              </a:rPr>
              <a:t>方法、工具</a:t>
            </a:r>
            <a:r>
              <a:rPr lang="zh-CN" altLang="en-US" b="1" dirty="0">
                <a:ea typeface="仿宋_GB2312" pitchFamily="49" charset="-122"/>
              </a:rPr>
              <a:t>和</a:t>
            </a:r>
            <a:r>
              <a:rPr lang="zh-CN" altLang="en-US" b="1" dirty="0">
                <a:solidFill>
                  <a:srgbClr val="3366FF"/>
                </a:solidFill>
                <a:ea typeface="仿宋_GB2312" pitchFamily="49" charset="-122"/>
              </a:rPr>
              <a:t>过程</a:t>
            </a:r>
            <a:r>
              <a:rPr lang="zh-CN" altLang="en-US" b="1" dirty="0">
                <a:solidFill>
                  <a:srgbClr val="0000CC"/>
                </a:solidFill>
                <a:effectLst>
                  <a:outerShdw blurRad="38100" dist="38100" dir="2700000" algn="tl">
                    <a:srgbClr val="C0C0C0"/>
                  </a:outerShdw>
                </a:effectLst>
                <a:ea typeface="仿宋_GB2312" pitchFamily="49" charset="-122"/>
              </a:rPr>
              <a:t>。</a:t>
            </a:r>
            <a:endParaRPr lang="en-US" altLang="zh-CN" b="1" dirty="0">
              <a:solidFill>
                <a:srgbClr val="0000CC"/>
              </a:solidFill>
              <a:effectLst>
                <a:outerShdw blurRad="38100" dist="38100" dir="2700000" algn="tl">
                  <a:srgbClr val="C0C0C0"/>
                </a:outerShdw>
              </a:effectLst>
              <a:ea typeface="仿宋_GB2312" pitchFamily="49" charset="-122"/>
            </a:endParaRPr>
          </a:p>
          <a:p>
            <a:pPr marL="627380">
              <a:lnSpc>
                <a:spcPct val="115000"/>
              </a:lnSpc>
              <a:spcBef>
                <a:spcPts val="2400"/>
              </a:spcBef>
              <a:spcAft>
                <a:spcPts val="600"/>
              </a:spcAft>
              <a:buClr>
                <a:srgbClr val="3333CC"/>
              </a:buClr>
              <a:buSzPct val="70000"/>
              <a:buFont typeface="Arial" panose="020B0604020202020204" pitchFamily="34" charset="0"/>
              <a:buChar char="•"/>
              <a:defRPr/>
            </a:pPr>
            <a:r>
              <a:rPr lang="zh-CN" altLang="en-US" sz="2400" dirty="0">
                <a:latin typeface="楷体_GB2312" pitchFamily="49" charset="-122"/>
                <a:ea typeface="楷体_GB2312" pitchFamily="49" charset="-122"/>
              </a:rPr>
              <a:t>软件工程</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方法</a:t>
            </a:r>
            <a:r>
              <a:rPr lang="zh-CN" altLang="en-US" sz="2400" dirty="0">
                <a:latin typeface="楷体_GB2312" pitchFamily="49" charset="-122"/>
                <a:ea typeface="楷体_GB2312" pitchFamily="49" charset="-122"/>
              </a:rPr>
              <a:t>为软件开发提供了 </a:t>
            </a:r>
            <a:r>
              <a:rPr lang="zh-CN" altLang="en-US" sz="2400" dirty="0">
                <a:ea typeface="楷体_GB2312" pitchFamily="49" charset="-122"/>
              </a:rPr>
              <a:t>“</a:t>
            </a:r>
            <a:r>
              <a:rPr lang="zh-CN" altLang="en-US" sz="2400" dirty="0">
                <a:latin typeface="楷体_GB2312" pitchFamily="49" charset="-122"/>
                <a:ea typeface="楷体_GB2312" pitchFamily="49" charset="-122"/>
              </a:rPr>
              <a:t>如何做</a:t>
            </a:r>
            <a:r>
              <a:rPr lang="zh-CN" altLang="en-US" sz="2400" dirty="0">
                <a:ea typeface="楷体_GB2312" pitchFamily="49" charset="-122"/>
              </a:rPr>
              <a:t>”</a:t>
            </a:r>
            <a:r>
              <a:rPr lang="zh-CN" altLang="en-US" sz="2400" dirty="0">
                <a:latin typeface="楷体_GB2312" pitchFamily="49" charset="-122"/>
                <a:ea typeface="楷体_GB2312" pitchFamily="49" charset="-122"/>
              </a:rPr>
              <a:t> 的技术</a:t>
            </a:r>
            <a:r>
              <a:rPr lang="en-US" altLang="zh-CN"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7380">
              <a:lnSpc>
                <a:spcPct val="115000"/>
              </a:lnSpc>
              <a:spcAft>
                <a:spcPts val="600"/>
              </a:spcAft>
              <a:buClr>
                <a:srgbClr val="3333CC"/>
              </a:buClr>
              <a:buSzPct val="70000"/>
              <a:buFont typeface="Arial" panose="020B0604020202020204" pitchFamily="34" charset="0"/>
              <a:buChar char="•"/>
              <a:defRPr/>
            </a:pPr>
            <a:r>
              <a:rPr lang="zh-CN" altLang="en-US" sz="2400" dirty="0">
                <a:latin typeface="楷体_GB2312" pitchFamily="49" charset="-122"/>
                <a:ea typeface="楷体_GB2312" pitchFamily="49" charset="-122"/>
              </a:rPr>
              <a:t>软件</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工具</a:t>
            </a:r>
            <a:r>
              <a:rPr lang="zh-CN" altLang="en-US" sz="2400" dirty="0">
                <a:latin typeface="楷体_GB2312" pitchFamily="49" charset="-122"/>
                <a:ea typeface="楷体_GB2312" pitchFamily="49" charset="-122"/>
              </a:rPr>
              <a:t>为软件工程方法提供了自动的或半自动的软件支撑环境</a:t>
            </a:r>
            <a:r>
              <a:rPr lang="en-US" altLang="zh-CN"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7380">
              <a:lnSpc>
                <a:spcPct val="115000"/>
              </a:lnSpc>
              <a:spcAft>
                <a:spcPts val="600"/>
              </a:spcAft>
              <a:buClr>
                <a:srgbClr val="3333CC"/>
              </a:buClr>
              <a:buSzPct val="70000"/>
              <a:buFont typeface="Arial" panose="020B0604020202020204" pitchFamily="34" charset="0"/>
              <a:buChar char="•"/>
              <a:defRP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过程</a:t>
            </a:r>
            <a:r>
              <a:rPr lang="zh-CN" altLang="en-US" sz="2400" dirty="0">
                <a:latin typeface="楷体_GB2312" pitchFamily="49" charset="-122"/>
                <a:ea typeface="楷体_GB2312" pitchFamily="49" charset="-122"/>
              </a:rPr>
              <a:t>是为了获得高质量的软件所需要完成的一系列任务框架，它规定了完成各项任务的工作步骤。</a:t>
            </a:r>
            <a:endParaRPr lang="zh-CN" altLang="en-US" sz="2400" dirty="0">
              <a:latin typeface="楷体_GB2312" pitchFamily="49" charset="-122"/>
              <a:ea typeface="楷体_GB2312" pitchFamily="49" charset="-122"/>
            </a:endParaRPr>
          </a:p>
          <a:p>
            <a:endParaRPr lang="zh-CN" altLang="en-US" b="1" dirty="0">
              <a:solidFill>
                <a:srgbClr val="0000CC"/>
              </a:solidFill>
              <a:effectLst>
                <a:outerShdw blurRad="38100" dist="38100" dir="2700000" algn="tl">
                  <a:srgbClr val="C0C0C0"/>
                </a:outerShdw>
              </a:effectLst>
              <a:ea typeface="仿宋_GB2312" pitchFamily="49" charset="-122"/>
            </a:endParaRPr>
          </a:p>
          <a:p>
            <a:endParaRPr lang="zh-CN" altLang="en-US" dirty="0"/>
          </a:p>
        </p:txBody>
      </p:sp>
      <p:sp>
        <p:nvSpPr>
          <p:cNvPr id="4"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44035" name="WordArt 2" descr="白色大理石"/>
          <p:cNvSpPr>
            <a:spLocks noChangeArrowheads="1" noChangeShapeType="1" noTextEdit="1"/>
          </p:cNvSpPr>
          <p:nvPr/>
        </p:nvSpPr>
        <p:spPr bwMode="auto">
          <a:xfrm>
            <a:off x="2286000" y="5429250"/>
            <a:ext cx="4267200" cy="5334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blipFill dpi="0" rotWithShape="0">
                  <a:blip r:embed="rId1"/>
                  <a:srcRect/>
                  <a:tile tx="0" ty="0" sx="100000" sy="100000" flip="none" algn="tl"/>
                </a:blipFill>
                <a:latin typeface="华文新魏" panose="02010800040101010101" charset="-122"/>
                <a:ea typeface="华文新魏" panose="02010800040101010101" charset="-122"/>
              </a:rPr>
              <a:t>软件工程层次图</a:t>
            </a:r>
            <a:endParaRPr lang="zh-CN" altLang="en-US" sz="3600" kern="10">
              <a:ln w="9525">
                <a:round/>
              </a:ln>
              <a:blipFill dpi="0" rotWithShape="0">
                <a:blip r:embed="rId1"/>
                <a:srcRect/>
                <a:tile tx="0" ty="0" sx="100000" sy="100000" flip="none" algn="tl"/>
              </a:blipFill>
              <a:latin typeface="华文新魏" panose="02010800040101010101" charset="-122"/>
              <a:ea typeface="华文新魏" panose="02010800040101010101" charset="-122"/>
            </a:endParaRPr>
          </a:p>
        </p:txBody>
      </p:sp>
      <p:grpSp>
        <p:nvGrpSpPr>
          <p:cNvPr id="2" name="Group 3"/>
          <p:cNvGrpSpPr/>
          <p:nvPr/>
        </p:nvGrpSpPr>
        <p:grpSpPr bwMode="auto">
          <a:xfrm>
            <a:off x="381000" y="1600200"/>
            <a:ext cx="8229600" cy="3373438"/>
            <a:chOff x="480" y="1344"/>
            <a:chExt cx="4656" cy="2125"/>
          </a:xfrm>
        </p:grpSpPr>
        <p:grpSp>
          <p:nvGrpSpPr>
            <p:cNvPr id="3" name="Group 4"/>
            <p:cNvGrpSpPr/>
            <p:nvPr/>
          </p:nvGrpSpPr>
          <p:grpSpPr bwMode="auto">
            <a:xfrm>
              <a:off x="480" y="1344"/>
              <a:ext cx="4656" cy="2125"/>
              <a:chOff x="480" y="1523"/>
              <a:chExt cx="4656" cy="2125"/>
            </a:xfrm>
          </p:grpSpPr>
          <p:sp>
            <p:nvSpPr>
              <p:cNvPr id="16" name="AutoShape 5"/>
              <p:cNvSpPr>
                <a:spLocks noChangeArrowheads="1"/>
              </p:cNvSpPr>
              <p:nvPr/>
            </p:nvSpPr>
            <p:spPr bwMode="auto">
              <a:xfrm>
                <a:off x="480" y="2403"/>
                <a:ext cx="4656" cy="1245"/>
              </a:xfrm>
              <a:prstGeom prst="flowChartConnector">
                <a:avLst/>
              </a:prstGeom>
              <a:gradFill rotWithShape="0">
                <a:gsLst>
                  <a:gs pos="0">
                    <a:srgbClr val="0000FF"/>
                  </a:gs>
                  <a:gs pos="50000">
                    <a:srgbClr val="FF9900"/>
                  </a:gs>
                  <a:gs pos="100000">
                    <a:srgbClr val="0000FF"/>
                  </a:gs>
                </a:gsLst>
                <a:lin ang="2700000" scaled="1"/>
              </a:gradFill>
              <a:ln w="9525">
                <a:noFill/>
                <a:round/>
              </a:ln>
              <a:effectLst>
                <a:outerShdw dist="77251" dir="4832261" sy="50000" rotWithShape="0">
                  <a:schemeClr val="bg2"/>
                </a:outerShdw>
              </a:effectLst>
            </p:spPr>
            <p:txBody>
              <a:bodyPr wrap="none" anchor="ctr"/>
              <a:lstStyle/>
              <a:p>
                <a:pPr>
                  <a:defRPr/>
                </a:pPr>
                <a:endParaRPr lang="zh-CN" altLang="en-US"/>
              </a:p>
            </p:txBody>
          </p:sp>
          <p:sp>
            <p:nvSpPr>
              <p:cNvPr id="17" name="AutoShape 6" descr="水滴"/>
              <p:cNvSpPr>
                <a:spLocks noChangeArrowheads="1"/>
              </p:cNvSpPr>
              <p:nvPr/>
            </p:nvSpPr>
            <p:spPr bwMode="auto">
              <a:xfrm>
                <a:off x="720" y="2064"/>
                <a:ext cx="4176" cy="1285"/>
              </a:xfrm>
              <a:prstGeom prst="flowChartConnector">
                <a:avLst/>
              </a:prstGeom>
              <a:blipFill dpi="0" rotWithShape="0">
                <a:blip r:embed="rId2"/>
                <a:srcRect/>
                <a:tile tx="0" ty="0" sx="100000" sy="100000" flip="none" algn="tl"/>
              </a:blipFill>
              <a:ln w="9525">
                <a:noFill/>
                <a:round/>
              </a:ln>
              <a:effectLst>
                <a:outerShdw dist="64758" dir="4721404" sy="50000" rotWithShape="0">
                  <a:schemeClr val="bg2"/>
                </a:outerShdw>
              </a:effectLst>
            </p:spPr>
            <p:txBody>
              <a:bodyPr wrap="none" anchor="ctr"/>
              <a:lstStyle/>
              <a:p>
                <a:pPr>
                  <a:defRPr/>
                </a:pPr>
                <a:endParaRPr lang="zh-CN" altLang="en-US"/>
              </a:p>
            </p:txBody>
          </p:sp>
          <p:sp>
            <p:nvSpPr>
              <p:cNvPr id="18" name="AutoShape 7"/>
              <p:cNvSpPr>
                <a:spLocks noChangeArrowheads="1"/>
              </p:cNvSpPr>
              <p:nvPr/>
            </p:nvSpPr>
            <p:spPr bwMode="auto">
              <a:xfrm>
                <a:off x="1056" y="1680"/>
                <a:ext cx="3456" cy="1366"/>
              </a:xfrm>
              <a:prstGeom prst="flowChartConnector">
                <a:avLst/>
              </a:prstGeom>
              <a:gradFill rotWithShape="0">
                <a:gsLst>
                  <a:gs pos="0">
                    <a:srgbClr val="FF3300"/>
                  </a:gs>
                  <a:gs pos="100000">
                    <a:schemeClr val="hlink"/>
                  </a:gs>
                </a:gsLst>
                <a:path path="rect">
                  <a:fillToRect t="100000" r="100000"/>
                </a:path>
              </a:gradFill>
              <a:ln w="9525">
                <a:solidFill>
                  <a:schemeClr val="accent1"/>
                </a:solidFill>
                <a:round/>
              </a:ln>
              <a:effectLst>
                <a:outerShdw dist="64758" dir="4721404" sy="50000" rotWithShape="0">
                  <a:schemeClr val="bg2"/>
                </a:outerShdw>
              </a:effectLst>
            </p:spPr>
            <p:txBody>
              <a:bodyPr wrap="none" anchor="ctr"/>
              <a:lstStyle/>
              <a:p>
                <a:pPr>
                  <a:defRPr/>
                </a:pPr>
                <a:endParaRPr lang="zh-CN" altLang="en-US"/>
              </a:p>
            </p:txBody>
          </p:sp>
          <p:sp>
            <p:nvSpPr>
              <p:cNvPr id="19" name="AutoShape 8"/>
              <p:cNvSpPr>
                <a:spLocks noChangeArrowheads="1"/>
              </p:cNvSpPr>
              <p:nvPr/>
            </p:nvSpPr>
            <p:spPr bwMode="auto">
              <a:xfrm>
                <a:off x="1488" y="1523"/>
                <a:ext cx="2592" cy="1165"/>
              </a:xfrm>
              <a:prstGeom prst="flowChartConnector">
                <a:avLst/>
              </a:prstGeom>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2700000" scaled="1"/>
              </a:gradFill>
              <a:ln w="9525">
                <a:solidFill>
                  <a:srgbClr val="FF9900"/>
                </a:solidFill>
                <a:round/>
              </a:ln>
              <a:effectLst>
                <a:outerShdw dist="64758" dir="4721404" sy="50000" rotWithShape="0">
                  <a:schemeClr val="bg2"/>
                </a:outerShdw>
              </a:effectLst>
            </p:spPr>
            <p:txBody>
              <a:bodyPr wrap="none" anchor="ctr"/>
              <a:lstStyle/>
              <a:p>
                <a:pPr>
                  <a:defRPr/>
                </a:pPr>
                <a:endParaRPr lang="zh-CN" altLang="en-US"/>
              </a:p>
            </p:txBody>
          </p:sp>
        </p:grpSp>
        <p:sp>
          <p:nvSpPr>
            <p:cNvPr id="44038" name="WordArt 9"/>
            <p:cNvSpPr>
              <a:spLocks noChangeArrowheads="1" noChangeShapeType="1" noTextEdit="1"/>
            </p:cNvSpPr>
            <p:nvPr/>
          </p:nvSpPr>
          <p:spPr bwMode="auto">
            <a:xfrm>
              <a:off x="1680" y="3216"/>
              <a:ext cx="975"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chemeClr val="bg1"/>
                  </a:solidFill>
                  <a:effectLst>
                    <a:prstShdw prst="shdw17" dist="17961" dir="2700000">
                      <a:srgbClr val="999999"/>
                    </a:prstShdw>
                  </a:effectLst>
                  <a:latin typeface="华文新魏" panose="02010800040101010101" charset="-122"/>
                  <a:ea typeface="华文新魏" panose="02010800040101010101" charset="-122"/>
                </a:rPr>
                <a:t>质量焦点</a:t>
              </a:r>
              <a:endParaRPr lang="zh-CN" altLang="en-US" sz="3600" b="1" kern="10">
                <a:ln w="9525">
                  <a:noFill/>
                  <a:round/>
                </a:ln>
                <a:solidFill>
                  <a:schemeClr val="bg1"/>
                </a:solidFill>
                <a:effectLst>
                  <a:prstShdw prst="shdw17" dist="17961" dir="2700000">
                    <a:srgbClr val="999999"/>
                  </a:prstShdw>
                </a:effectLst>
                <a:latin typeface="华文新魏" panose="02010800040101010101" charset="-122"/>
                <a:ea typeface="华文新魏" panose="02010800040101010101" charset="-122"/>
              </a:endParaRPr>
            </a:p>
          </p:txBody>
        </p:sp>
        <p:sp>
          <p:nvSpPr>
            <p:cNvPr id="44039" name="WordArt 10"/>
            <p:cNvSpPr>
              <a:spLocks noChangeArrowheads="1" noChangeShapeType="1" noTextEdit="1"/>
            </p:cNvSpPr>
            <p:nvPr/>
          </p:nvSpPr>
          <p:spPr bwMode="auto">
            <a:xfrm>
              <a:off x="2064" y="2941"/>
              <a:ext cx="543"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FF0000"/>
                  </a:solidFill>
                  <a:effectLst>
                    <a:prstShdw prst="shdw17" dist="17961" dir="2700000">
                      <a:srgbClr val="990000"/>
                    </a:prstShdw>
                  </a:effectLst>
                  <a:latin typeface="华文新魏" panose="02010800040101010101" charset="-122"/>
                  <a:ea typeface="华文新魏" panose="02010800040101010101" charset="-122"/>
                </a:rPr>
                <a:t>过程</a:t>
              </a:r>
              <a:endParaRPr lang="zh-CN" altLang="en-US" sz="3600" b="1" kern="10">
                <a:ln w="9525">
                  <a:noFill/>
                  <a:round/>
                </a:ln>
                <a:solidFill>
                  <a:srgbClr val="FF0000"/>
                </a:solidFill>
                <a:effectLst>
                  <a:prstShdw prst="shdw17" dist="17961" dir="2700000">
                    <a:srgbClr val="990000"/>
                  </a:prstShdw>
                </a:effectLst>
                <a:latin typeface="华文新魏" panose="02010800040101010101" charset="-122"/>
                <a:ea typeface="华文新魏" panose="02010800040101010101" charset="-122"/>
              </a:endParaRPr>
            </a:p>
          </p:txBody>
        </p:sp>
        <p:sp>
          <p:nvSpPr>
            <p:cNvPr id="44040" name="WordArt 11"/>
            <p:cNvSpPr>
              <a:spLocks noChangeArrowheads="1" noChangeShapeType="1" noTextEdit="1"/>
            </p:cNvSpPr>
            <p:nvPr/>
          </p:nvSpPr>
          <p:spPr bwMode="auto">
            <a:xfrm>
              <a:off x="2016" y="2592"/>
              <a:ext cx="624"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0000FF"/>
                  </a:solidFill>
                  <a:effectLst>
                    <a:prstShdw prst="shdw17" dist="17961" dir="2700000">
                      <a:srgbClr val="000099"/>
                    </a:prstShdw>
                  </a:effectLst>
                  <a:latin typeface="华文新魏" panose="02010800040101010101" charset="-122"/>
                  <a:ea typeface="华文新魏" panose="02010800040101010101" charset="-122"/>
                </a:rPr>
                <a:t>方法</a:t>
              </a:r>
              <a:endParaRPr lang="zh-CN" altLang="en-US" sz="3600" b="1" kern="10">
                <a:ln w="9525">
                  <a:noFill/>
                  <a:round/>
                </a:ln>
                <a:solidFill>
                  <a:srgbClr val="0000FF"/>
                </a:solidFill>
                <a:effectLst>
                  <a:prstShdw prst="shdw17" dist="17961" dir="2700000">
                    <a:srgbClr val="000099"/>
                  </a:prstShdw>
                </a:effectLst>
                <a:latin typeface="华文新魏" panose="02010800040101010101" charset="-122"/>
                <a:ea typeface="华文新魏" panose="02010800040101010101" charset="-122"/>
              </a:endParaRPr>
            </a:p>
          </p:txBody>
        </p:sp>
        <p:sp>
          <p:nvSpPr>
            <p:cNvPr id="44041" name="WordArt 12"/>
            <p:cNvSpPr>
              <a:spLocks noChangeArrowheads="1" noChangeShapeType="1" noTextEdit="1"/>
            </p:cNvSpPr>
            <p:nvPr/>
          </p:nvSpPr>
          <p:spPr bwMode="auto">
            <a:xfrm>
              <a:off x="2016" y="2160"/>
              <a:ext cx="720" cy="240"/>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993300"/>
                  </a:solidFill>
                  <a:effectLst>
                    <a:prstShdw prst="shdw17" dist="17961" dir="2700000">
                      <a:srgbClr val="5C1F00"/>
                    </a:prstShdw>
                  </a:effectLst>
                  <a:latin typeface="华文新魏" panose="02010800040101010101" charset="-122"/>
                  <a:ea typeface="华文新魏" panose="02010800040101010101" charset="-122"/>
                </a:rPr>
                <a:t>工具</a:t>
              </a:r>
              <a:endParaRPr lang="zh-CN" altLang="en-US" sz="3600" b="1" kern="10">
                <a:ln w="9525">
                  <a:noFill/>
                  <a:round/>
                </a:ln>
                <a:solidFill>
                  <a:srgbClr val="993300"/>
                </a:solidFill>
                <a:effectLst>
                  <a:prstShdw prst="shdw17" dist="17961" dir="2700000">
                    <a:srgbClr val="5C1F00"/>
                  </a:prstShdw>
                </a:effectLst>
                <a:latin typeface="华文新魏" panose="02010800040101010101" charset="-122"/>
                <a:ea typeface="华文新魏" panose="02010800040101010101" charset="-122"/>
              </a:endParaRPr>
            </a:p>
          </p:txBody>
        </p:sp>
        <p:sp>
          <p:nvSpPr>
            <p:cNvPr id="12" name="Text Box 13"/>
            <p:cNvSpPr txBox="1">
              <a:spLocks noChangeArrowheads="1"/>
            </p:cNvSpPr>
            <p:nvPr/>
          </p:nvSpPr>
          <p:spPr bwMode="auto">
            <a:xfrm>
              <a:off x="2819" y="2044"/>
              <a:ext cx="622" cy="404"/>
            </a:xfrm>
            <a:prstGeom prst="rect">
              <a:avLst/>
            </a:prstGeom>
            <a:noFill/>
            <a:ln w="9525">
              <a:noFill/>
              <a:miter lim="800000"/>
            </a:ln>
            <a:effectLst/>
          </p:spPr>
          <p:txBody>
            <a:bodyPr wrap="none">
              <a:spAutoFit/>
            </a:bodyPr>
            <a:lstStyle/>
            <a:p>
              <a:pPr algn="ctr">
                <a:defRPr/>
              </a:pPr>
              <a:r>
                <a:rPr lang="en-US" altLang="zh-CN" sz="3600" b="1">
                  <a:solidFill>
                    <a:srgbClr val="FF0000"/>
                  </a:solidFill>
                  <a:effectLst>
                    <a:outerShdw blurRad="38100" dist="38100" dir="2700000" algn="tl">
                      <a:srgbClr val="C0C0C0"/>
                    </a:outerShdw>
                  </a:effectLst>
                </a:rPr>
                <a:t>tools</a:t>
              </a:r>
              <a:endParaRPr lang="en-US" altLang="zh-CN" sz="3600" b="1">
                <a:solidFill>
                  <a:srgbClr val="FF0000"/>
                </a:solidFill>
                <a:effectLst>
                  <a:outerShdw blurRad="38100" dist="38100" dir="2700000" algn="tl">
                    <a:srgbClr val="C0C0C0"/>
                  </a:outerShdw>
                </a:effectLst>
              </a:endParaRPr>
            </a:p>
          </p:txBody>
        </p:sp>
        <p:sp>
          <p:nvSpPr>
            <p:cNvPr id="13" name="Text Box 14"/>
            <p:cNvSpPr txBox="1">
              <a:spLocks noChangeArrowheads="1"/>
            </p:cNvSpPr>
            <p:nvPr/>
          </p:nvSpPr>
          <p:spPr bwMode="auto">
            <a:xfrm>
              <a:off x="2661" y="2496"/>
              <a:ext cx="934" cy="365"/>
            </a:xfrm>
            <a:prstGeom prst="rect">
              <a:avLst/>
            </a:prstGeom>
            <a:noFill/>
            <a:ln w="9525">
              <a:noFill/>
              <a:miter lim="800000"/>
            </a:ln>
            <a:effectLst/>
          </p:spPr>
          <p:txBody>
            <a:bodyPr wrap="none">
              <a:spAutoFit/>
            </a:bodyPr>
            <a:lstStyle/>
            <a:p>
              <a:pPr algn="ctr">
                <a:defRPr/>
              </a:pPr>
              <a:r>
                <a:rPr lang="en-US" altLang="zh-CN" sz="3200" b="1">
                  <a:solidFill>
                    <a:srgbClr val="0000FF"/>
                  </a:solidFill>
                  <a:effectLst>
                    <a:outerShdw blurRad="38100" dist="38100" dir="2700000" algn="tl">
                      <a:srgbClr val="C0C0C0"/>
                    </a:outerShdw>
                  </a:effectLst>
                </a:rPr>
                <a:t>methods</a:t>
              </a:r>
              <a:endParaRPr lang="en-US" altLang="zh-CN" sz="3200" b="1">
                <a:solidFill>
                  <a:srgbClr val="0000FF"/>
                </a:solidFill>
                <a:effectLst>
                  <a:outerShdw blurRad="38100" dist="38100" dir="2700000" algn="tl">
                    <a:srgbClr val="C0C0C0"/>
                  </a:outerShdw>
                </a:effectLst>
              </a:endParaRPr>
            </a:p>
          </p:txBody>
        </p:sp>
        <p:sp>
          <p:nvSpPr>
            <p:cNvPr id="14" name="Text Box 15"/>
            <p:cNvSpPr txBox="1">
              <a:spLocks noChangeArrowheads="1"/>
            </p:cNvSpPr>
            <p:nvPr/>
          </p:nvSpPr>
          <p:spPr bwMode="auto">
            <a:xfrm>
              <a:off x="2719" y="2832"/>
              <a:ext cx="833" cy="365"/>
            </a:xfrm>
            <a:prstGeom prst="rect">
              <a:avLst/>
            </a:prstGeom>
            <a:noFill/>
            <a:ln w="9525">
              <a:noFill/>
              <a:miter lim="800000"/>
            </a:ln>
            <a:effectLst/>
          </p:spPr>
          <p:txBody>
            <a:bodyPr wrap="none">
              <a:spAutoFit/>
            </a:bodyPr>
            <a:lstStyle/>
            <a:p>
              <a:pPr algn="ctr">
                <a:defRPr/>
              </a:pPr>
              <a:r>
                <a:rPr lang="en-US" altLang="zh-CN" sz="3200" b="1">
                  <a:solidFill>
                    <a:srgbClr val="993300"/>
                  </a:solidFill>
                  <a:effectLst>
                    <a:outerShdw blurRad="38100" dist="38100" dir="2700000" algn="tl">
                      <a:srgbClr val="C0C0C0"/>
                    </a:outerShdw>
                  </a:effectLst>
                </a:rPr>
                <a:t>process</a:t>
              </a:r>
              <a:endParaRPr lang="en-US" altLang="zh-CN" sz="3200" b="1">
                <a:solidFill>
                  <a:srgbClr val="993300"/>
                </a:solidFill>
                <a:effectLst>
                  <a:outerShdw blurRad="38100" dist="38100" dir="2700000" algn="tl">
                    <a:srgbClr val="C0C0C0"/>
                  </a:outerShdw>
                </a:effectLst>
              </a:endParaRPr>
            </a:p>
          </p:txBody>
        </p:sp>
        <p:sp>
          <p:nvSpPr>
            <p:cNvPr id="15" name="Text Box 16"/>
            <p:cNvSpPr txBox="1">
              <a:spLocks noChangeArrowheads="1"/>
            </p:cNvSpPr>
            <p:nvPr/>
          </p:nvSpPr>
          <p:spPr bwMode="auto">
            <a:xfrm>
              <a:off x="2689" y="3216"/>
              <a:ext cx="1407" cy="252"/>
            </a:xfrm>
            <a:prstGeom prst="rect">
              <a:avLst/>
            </a:prstGeom>
            <a:noFill/>
            <a:ln w="9525">
              <a:noFill/>
              <a:miter lim="800000"/>
            </a:ln>
            <a:effectLst/>
          </p:spPr>
          <p:txBody>
            <a:bodyPr>
              <a:spAutoFit/>
            </a:bodyPr>
            <a:lstStyle/>
            <a:p>
              <a:pPr algn="ctr">
                <a:defRPr/>
              </a:pPr>
              <a:r>
                <a:rPr lang="en-US" altLang="zh-CN" sz="2000" b="1" dirty="0">
                  <a:solidFill>
                    <a:schemeClr val="bg1"/>
                  </a:solidFill>
                  <a:effectLst>
                    <a:outerShdw blurRad="38100" dist="38100" dir="2700000" algn="tl">
                      <a:srgbClr val="C0C0C0"/>
                    </a:outerShdw>
                  </a:effectLst>
                </a:rPr>
                <a:t>a  quality focus</a:t>
              </a:r>
              <a:endParaRPr lang="en-US" altLang="zh-CN" sz="2000" b="1" dirty="0">
                <a:solidFill>
                  <a:schemeClr val="bg1"/>
                </a:solidFill>
                <a:effectLst>
                  <a:outerShdw blurRad="38100" dist="38100" dir="2700000" algn="tl">
                    <a:srgbClr val="C0C0C0"/>
                  </a:outerShdw>
                </a:effectLst>
              </a:endParaRPr>
            </a:p>
          </p:txBody>
        </p:sp>
      </p:grpSp>
      <p:sp>
        <p:nvSpPr>
          <p:cNvPr id="20"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28596" y="1500174"/>
            <a:ext cx="8229600" cy="4857750"/>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结构化方法学</a:t>
            </a:r>
            <a:endParaRPr lang="zh-CN" altLang="en-US" sz="3200" b="1" kern="0" dirty="0">
              <a:solidFill>
                <a:srgbClr val="CC0000"/>
              </a:solidFill>
              <a:latin typeface="+mn-lt"/>
            </a:endParaRPr>
          </a:p>
          <a:p>
            <a:pPr marL="342900" indent="-342900">
              <a:spcBef>
                <a:spcPct val="20000"/>
              </a:spcBef>
              <a:defRPr/>
            </a:pPr>
            <a:r>
              <a:rPr lang="zh-CN" altLang="en-US" sz="2800" b="1" kern="0" dirty="0">
                <a:latin typeface="楷体_GB2312" pitchFamily="49" charset="-122"/>
                <a:ea typeface="楷体_GB2312" pitchFamily="49" charset="-122"/>
              </a:rPr>
              <a:t>  也称为生命周期方法学或结构化范型。将软件生命周期的全过程依次划分为若干个阶段，采用结构化技术来完成每个阶段的任务。</a:t>
            </a:r>
            <a:endParaRPr lang="zh-CN" altLang="en-US" sz="2800" b="1" kern="0" dirty="0">
              <a:latin typeface="楷体_GB2312" pitchFamily="49" charset="-122"/>
              <a:ea typeface="楷体_GB2312" pitchFamily="49" charset="-122"/>
            </a:endParaRPr>
          </a:p>
          <a:p>
            <a:pPr marL="342900" indent="-342900">
              <a:spcBef>
                <a:spcPct val="20000"/>
              </a:spcBef>
              <a:defRPr/>
            </a:pPr>
            <a:r>
              <a:rPr lang="zh-CN" altLang="en-US" sz="2800" b="1" kern="0" dirty="0">
                <a:latin typeface="楷体_GB2312" pitchFamily="49" charset="-122"/>
                <a:ea typeface="楷体_GB2312" pitchFamily="49" charset="-122"/>
              </a:rPr>
              <a:t>　特点：</a:t>
            </a:r>
            <a:endParaRPr lang="zh-CN" altLang="en-US" sz="2800" b="1" kern="0" dirty="0">
              <a:latin typeface="楷体_GB2312" pitchFamily="49" charset="-122"/>
              <a:ea typeface="楷体_GB2312" pitchFamily="49" charset="-122"/>
            </a:endParaRPr>
          </a:p>
          <a:p>
            <a:pPr marL="342900" indent="-342900">
              <a:spcBef>
                <a:spcPct val="20000"/>
              </a:spcBef>
              <a:defRPr/>
            </a:pPr>
            <a:r>
              <a:rPr lang="zh-CN" altLang="en-US" sz="2800" b="1" kern="0" dirty="0">
                <a:latin typeface="楷体_GB2312" pitchFamily="49" charset="-122"/>
                <a:ea typeface="楷体_GB2312" pitchFamily="49" charset="-122"/>
              </a:rPr>
              <a:t>　</a:t>
            </a:r>
            <a:r>
              <a:rPr lang="en-US" altLang="zh-CN" sz="2800" b="1" kern="0" dirty="0">
                <a:latin typeface="楷体_GB2312" pitchFamily="49" charset="-122"/>
                <a:ea typeface="楷体_GB2312" pitchFamily="49" charset="-122"/>
              </a:rPr>
              <a:t>(1) </a:t>
            </a:r>
            <a:r>
              <a:rPr lang="zh-CN" altLang="en-US" sz="2800" b="1" kern="0" dirty="0">
                <a:latin typeface="楷体_GB2312" pitchFamily="49" charset="-122"/>
                <a:ea typeface="楷体_GB2312" pitchFamily="49" charset="-122"/>
              </a:rPr>
              <a:t>强调自顶向下顺序地完成软件开发的各阶段任务</a:t>
            </a:r>
            <a:r>
              <a:rPr lang="en-US" altLang="zh-CN" sz="2800" b="1" kern="0" dirty="0">
                <a:latin typeface="楷体_GB2312" pitchFamily="49" charset="-122"/>
                <a:ea typeface="楷体_GB2312" pitchFamily="49" charset="-122"/>
              </a:rPr>
              <a:t>;</a:t>
            </a:r>
            <a:endParaRPr lang="en-US" altLang="zh-CN" sz="2800" b="1" kern="0" dirty="0">
              <a:latin typeface="楷体_GB2312" pitchFamily="49" charset="-122"/>
              <a:ea typeface="楷体_GB2312" pitchFamily="49" charset="-122"/>
            </a:endParaRPr>
          </a:p>
          <a:p>
            <a:pPr marL="342900" indent="-342900">
              <a:spcBef>
                <a:spcPct val="20000"/>
              </a:spcBef>
              <a:defRPr/>
            </a:pPr>
            <a:r>
              <a:rPr lang="en-US" altLang="zh-CN" sz="2800" b="1" kern="0" dirty="0">
                <a:latin typeface="楷体_GB2312" pitchFamily="49" charset="-122"/>
                <a:ea typeface="楷体_GB2312" pitchFamily="49" charset="-122"/>
              </a:rPr>
              <a:t>  (2) </a:t>
            </a:r>
            <a:r>
              <a:rPr lang="zh-CN" altLang="en-US" sz="2800" b="1" kern="0" dirty="0">
                <a:latin typeface="楷体_GB2312" pitchFamily="49" charset="-122"/>
                <a:ea typeface="楷体_GB2312" pitchFamily="49" charset="-122"/>
              </a:rPr>
              <a:t>结构化方法要么</a:t>
            </a:r>
            <a:r>
              <a:rPr lang="zh-CN" altLang="en-US" sz="2800" b="1" kern="0" dirty="0">
                <a:solidFill>
                  <a:srgbClr val="3366FF"/>
                </a:solidFill>
                <a:latin typeface="楷体_GB2312" pitchFamily="49" charset="-122"/>
                <a:ea typeface="楷体_GB2312" pitchFamily="49" charset="-122"/>
              </a:rPr>
              <a:t>面向行为</a:t>
            </a:r>
            <a:r>
              <a:rPr lang="zh-CN" altLang="en-US" sz="2800" b="1" kern="0" dirty="0">
                <a:latin typeface="楷体_GB2312" pitchFamily="49" charset="-122"/>
                <a:ea typeface="楷体_GB2312" pitchFamily="49" charset="-122"/>
              </a:rPr>
              <a:t>，要么</a:t>
            </a:r>
            <a:r>
              <a:rPr lang="zh-CN" altLang="en-US" sz="2800" b="1" kern="0" dirty="0">
                <a:solidFill>
                  <a:srgbClr val="3366FF"/>
                </a:solidFill>
                <a:latin typeface="楷体_GB2312" pitchFamily="49" charset="-122"/>
                <a:ea typeface="楷体_GB2312" pitchFamily="49" charset="-122"/>
              </a:rPr>
              <a:t>面向数据</a:t>
            </a:r>
            <a:r>
              <a:rPr lang="zh-CN" altLang="en-US" sz="2800" b="1" kern="0" dirty="0">
                <a:latin typeface="楷体_GB2312" pitchFamily="49" charset="-122"/>
                <a:ea typeface="楷体_GB2312" pitchFamily="49" charset="-122"/>
              </a:rPr>
              <a:t>，缺乏使两者有机结合的机制。</a:t>
            </a:r>
            <a:endParaRPr lang="zh-CN" altLang="en-US" sz="2800" b="1" kern="0" dirty="0">
              <a:latin typeface="楷体_GB2312" pitchFamily="49" charset="-122"/>
              <a:ea typeface="楷体_GB2312" pitchFamily="49" charset="-122"/>
            </a:endParaRPr>
          </a:p>
          <a:p>
            <a:pPr marL="342900" indent="-342900">
              <a:spcBef>
                <a:spcPct val="20000"/>
              </a:spcBef>
              <a:buFontTx/>
              <a:buChar char="•"/>
              <a:defRPr/>
            </a:pPr>
            <a:endParaRPr lang="en-US" altLang="zh-CN" sz="2800" b="1" kern="0" dirty="0">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57200" y="1428736"/>
            <a:ext cx="8229600" cy="485775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面向对象方法学 </a:t>
            </a:r>
            <a:endParaRPr lang="zh-CN" altLang="en-US" sz="3200" b="1" kern="0" dirty="0">
              <a:solidFill>
                <a:srgbClr val="CC0000"/>
              </a:solidFill>
              <a:latin typeface="+mn-lt"/>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是将数据和对数据的操作紧密地结合起来的方法。</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软件开发过程是多次反复迭代的演化过程。</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面向对象方法在概念和表示方法上的一致性，保证了各项开发活动之间的平滑过渡。</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对于大型、复杂及交互性比较强的系统，使用面向对象方法学更有优势。 </a:t>
            </a:r>
            <a:endParaRPr lang="zh-CN" altLang="en-US" sz="28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28596" y="1500174"/>
            <a:ext cx="8229600" cy="485775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形式化方法</a:t>
            </a:r>
            <a:endParaRPr lang="zh-CN" altLang="en-US" sz="3200" b="1" kern="0" dirty="0">
              <a:solidFill>
                <a:srgbClr val="CC0000"/>
              </a:solidFill>
              <a:latin typeface="+mn-lt"/>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形式化方法是一种基于形式化数学变换的软件开发方法，它可将系统的规格说明转换为可执行的程序。</a:t>
            </a:r>
            <a:endParaRPr lang="zh-CN" altLang="en-US" sz="2800" b="1" kern="0" dirty="0">
              <a:latin typeface="楷体_GB2312" pitchFamily="49" charset="-122"/>
              <a:ea typeface="楷体_GB2312" pitchFamily="49" charset="-122"/>
            </a:endParaRPr>
          </a:p>
        </p:txBody>
      </p:sp>
      <p:pic>
        <p:nvPicPr>
          <p:cNvPr id="47108" name="Picture 14"/>
          <p:cNvPicPr>
            <a:picLocks noChangeAspect="1" noChangeArrowheads="1"/>
          </p:cNvPicPr>
          <p:nvPr/>
        </p:nvPicPr>
        <p:blipFill>
          <a:blip r:embed="rId1"/>
          <a:srcRect/>
          <a:stretch>
            <a:fillRect/>
          </a:stretch>
        </p:blipFill>
        <p:spPr bwMode="auto">
          <a:xfrm>
            <a:off x="500063" y="3929063"/>
            <a:ext cx="8420100" cy="971550"/>
          </a:xfrm>
          <a:prstGeom prst="rect">
            <a:avLst/>
          </a:prstGeom>
          <a:noFill/>
          <a:ln w="9525">
            <a:noFill/>
            <a:miter lim="800000"/>
            <a:headEnd/>
            <a:tailEnd/>
          </a:ln>
        </p:spPr>
      </p:pic>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1.5 </a:t>
            </a:r>
            <a:r>
              <a:rPr lang="zh-CN" altLang="en-US"/>
              <a:t>软件工程方法概述</a:t>
            </a:r>
            <a:endParaRPr lang="zh-CN" altLang="en-US"/>
          </a:p>
        </p:txBody>
      </p:sp>
      <p:sp>
        <p:nvSpPr>
          <p:cNvPr id="5" name="Rectangle 2"/>
          <p:cNvSpPr txBox="1">
            <a:spLocks noChangeArrowheads="1"/>
          </p:cNvSpPr>
          <p:nvPr/>
        </p:nvSpPr>
        <p:spPr bwMode="auto">
          <a:xfrm>
            <a:off x="450850" y="260350"/>
            <a:ext cx="8229600" cy="792163"/>
          </a:xfrm>
          <a:prstGeom prst="rect">
            <a:avLst/>
          </a:prstGeom>
          <a:noFill/>
          <a:ln w="9525">
            <a:noFill/>
            <a:miter lim="800000"/>
          </a:ln>
          <a:effectLst/>
        </p:spPr>
        <p:txBody>
          <a:bodyPr anchor="ctr"/>
          <a:lstStyle/>
          <a:p>
            <a:pPr algn="ctr">
              <a:defRPr/>
            </a:pPr>
            <a:endParaRPr lang="zh-CN" altLang="en-US" sz="4400" kern="0" dirty="0">
              <a:solidFill>
                <a:srgbClr val="C00000"/>
              </a:solidFill>
              <a:latin typeface="+mj-lt"/>
              <a:ea typeface="+mj-ea"/>
              <a:cs typeface="+mj-cs"/>
            </a:endParaRPr>
          </a:p>
        </p:txBody>
      </p:sp>
      <p:sp>
        <p:nvSpPr>
          <p:cNvPr id="6" name="Rectangle 3"/>
          <p:cNvSpPr txBox="1">
            <a:spLocks noChangeArrowheads="1"/>
          </p:cNvSpPr>
          <p:nvPr/>
        </p:nvSpPr>
        <p:spPr bwMode="auto">
          <a:xfrm>
            <a:off x="428596" y="1428736"/>
            <a:ext cx="8229600" cy="294640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宋体" panose="02010600030101010101" pitchFamily="2" charset="-122"/>
                <a:ea typeface="宋体" panose="02010600030101010101" pitchFamily="2" charset="-122"/>
              </a:rPr>
              <a:t>形式化方法的主要特点</a:t>
            </a:r>
            <a:endParaRPr lang="zh-CN" altLang="en-US" sz="3200" b="1" kern="0" dirty="0">
              <a:solidFill>
                <a:srgbClr val="CC0000"/>
              </a:solidFill>
              <a:latin typeface="宋体" panose="02010600030101010101" pitchFamily="2" charset="-122"/>
              <a:ea typeface="宋体" panose="02010600030101010101" pitchFamily="2" charset="-122"/>
            </a:endParaRPr>
          </a:p>
          <a:p>
            <a:pPr>
              <a:lnSpc>
                <a:spcPts val="3500"/>
              </a:lnSpc>
              <a:spcBef>
                <a:spcPts val="600"/>
              </a:spcBef>
              <a:buFont typeface="Wingdings" panose="05000000000000000000" pitchFamily="2" charset="2"/>
              <a:buChar char="Ø"/>
              <a:defRPr/>
            </a:pPr>
            <a:r>
              <a:rPr lang="zh-CN" altLang="en-US" sz="2400" b="1" dirty="0">
                <a:solidFill>
                  <a:srgbClr val="3366FF"/>
                </a:solidFill>
                <a:latin typeface="宋体" panose="02010600030101010101" pitchFamily="2" charset="-122"/>
                <a:ea typeface="宋体" panose="02010600030101010101" pitchFamily="2" charset="-122"/>
              </a:rPr>
              <a:t>软件需求规格说明</a:t>
            </a:r>
            <a:r>
              <a:rPr lang="zh-CN" altLang="en-US" sz="2400" dirty="0">
                <a:latin typeface="宋体" panose="02010600030101010101" pitchFamily="2" charset="-122"/>
                <a:ea typeface="宋体" panose="02010600030101010101" pitchFamily="2" charset="-122"/>
              </a:rPr>
              <a:t>被细化为用数学记号表达的详细的形式化规格说明；</a:t>
            </a:r>
            <a:endParaRPr lang="zh-CN" altLang="en-US" sz="2400" dirty="0">
              <a:latin typeface="宋体" panose="02010600030101010101" pitchFamily="2" charset="-122"/>
              <a:ea typeface="宋体" panose="02010600030101010101" pitchFamily="2" charset="-122"/>
            </a:endParaRPr>
          </a:p>
          <a:p>
            <a:pPr>
              <a:lnSpc>
                <a:spcPts val="3500"/>
              </a:lnSpc>
              <a:spcBef>
                <a:spcPts val="600"/>
              </a:spcBef>
              <a:buFont typeface="Wingdings" panose="05000000000000000000" pitchFamily="2" charset="2"/>
              <a:buChar char="Ø"/>
              <a:defRPr/>
            </a:pPr>
            <a:r>
              <a:rPr lang="zh-CN" altLang="en-US" sz="2400" b="1" dirty="0">
                <a:solidFill>
                  <a:srgbClr val="3366FF"/>
                </a:solidFill>
                <a:latin typeface="宋体" panose="02010600030101010101" pitchFamily="2" charset="-122"/>
                <a:ea typeface="宋体" panose="02010600030101010101" pitchFamily="2" charset="-122"/>
              </a:rPr>
              <a:t>设计、实现和单元测试</a:t>
            </a:r>
            <a:r>
              <a:rPr lang="zh-CN" altLang="en-US" sz="2400" dirty="0">
                <a:latin typeface="宋体" panose="02010600030101010101" pitchFamily="2" charset="-122"/>
                <a:ea typeface="宋体" panose="02010600030101010101" pitchFamily="2" charset="-122"/>
              </a:rPr>
              <a:t>等开发过程由一个变换开发过程代替。通过一系列变换将形式的规格说明细化成为程序。</a:t>
            </a:r>
            <a:endParaRPr lang="zh-CN" altLang="en-US" sz="2400" kern="0" dirty="0">
              <a:latin typeface="宋体" panose="02010600030101010101" pitchFamily="2" charset="-122"/>
              <a:ea typeface="宋体" panose="02010600030101010101" pitchFamily="2" charset="-122"/>
            </a:endParaRPr>
          </a:p>
        </p:txBody>
      </p:sp>
      <p:pic>
        <p:nvPicPr>
          <p:cNvPr id="48133" name="Picture 2"/>
          <p:cNvPicPr>
            <a:picLocks noChangeAspect="1" noChangeArrowheads="1"/>
          </p:cNvPicPr>
          <p:nvPr/>
        </p:nvPicPr>
        <p:blipFill>
          <a:blip r:embed="rId1"/>
          <a:srcRect/>
          <a:stretch>
            <a:fillRect/>
          </a:stretch>
        </p:blipFill>
        <p:spPr bwMode="auto">
          <a:xfrm>
            <a:off x="571472" y="4357694"/>
            <a:ext cx="8328025" cy="2143125"/>
          </a:xfrm>
          <a:prstGeom prst="rect">
            <a:avLst/>
          </a:prstGeom>
          <a:noFill/>
          <a:ln w="9525">
            <a:noFill/>
            <a:miter lim="800000"/>
            <a:headEnd/>
            <a:tailEnd/>
          </a:ln>
        </p:spPr>
      </p:pic>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latin typeface="+mn-lt"/>
              </a:rPr>
              <a:t>1.4 </a:t>
            </a:r>
            <a:r>
              <a:rPr lang="zh-CN" altLang="en-US" sz="3200" b="1" kern="0" dirty="0">
                <a:latin typeface="+mn-lt"/>
              </a:rPr>
              <a:t>软件生存期与软件生存模型</a:t>
            </a:r>
            <a:endParaRPr lang="zh-CN" altLang="en-US" sz="3200" b="1" kern="0" dirty="0">
              <a:latin typeface="+mn-lt"/>
            </a:endParaRPr>
          </a:p>
          <a:p>
            <a:pPr marL="342900" indent="-342900">
              <a:spcBef>
                <a:spcPct val="20000"/>
              </a:spcBef>
              <a:defRPr/>
            </a:pPr>
            <a:r>
              <a:rPr lang="en-US" altLang="zh-CN" sz="3200" b="1" kern="0" dirty="0">
                <a:latin typeface="+mn-lt"/>
              </a:rPr>
              <a:t>1.5 </a:t>
            </a:r>
            <a:r>
              <a:rPr lang="zh-CN" altLang="en-US" sz="3200" b="1" kern="0" dirty="0">
                <a:latin typeface="+mn-lt"/>
              </a:rPr>
              <a:t>软件工程方法概述</a:t>
            </a:r>
            <a:endParaRPr lang="en-US" altLang="zh-CN" sz="3200" b="1" kern="0" dirty="0">
              <a:latin typeface="+mn-lt"/>
            </a:endParaRPr>
          </a:p>
          <a:p>
            <a:pPr marL="342900" indent="-342900">
              <a:spcBef>
                <a:spcPct val="20000"/>
              </a:spcBef>
              <a:defRPr/>
            </a:pPr>
            <a:r>
              <a:rPr lang="en-US" altLang="zh-CN" sz="3200" b="1" kern="0" dirty="0">
                <a:solidFill>
                  <a:srgbClr val="C00000"/>
                </a:solidFill>
                <a:latin typeface="+mn-lt"/>
              </a:rPr>
              <a:t>1.6 </a:t>
            </a:r>
            <a:r>
              <a:rPr lang="zh-CN" altLang="en-US" sz="3200" b="1" kern="0" dirty="0">
                <a:solidFill>
                  <a:srgbClr val="C00000"/>
                </a:solidFill>
                <a:latin typeface="+mn-lt"/>
              </a:rPr>
              <a:t>软件工具概述</a:t>
            </a:r>
            <a:endParaRPr lang="zh-CN" altLang="en-US" sz="3200" b="1" kern="0" dirty="0">
              <a:solidFill>
                <a:srgbClr val="C0000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500034" y="2071678"/>
            <a:ext cx="8229600" cy="3840162"/>
          </a:xfrm>
          <a:prstGeom prst="rect">
            <a:avLst/>
          </a:prstGeom>
          <a:noFill/>
          <a:ln w="9525">
            <a:noFill/>
            <a:miter lim="800000"/>
          </a:ln>
          <a:effectLst/>
        </p:spPr>
        <p:txBody>
          <a:bodyPr/>
          <a:lstStyle/>
          <a:p>
            <a:pPr marL="342900" indent="-342900">
              <a:lnSpc>
                <a:spcPts val="3500"/>
              </a:lnSpc>
              <a:spcBef>
                <a:spcPct val="20000"/>
              </a:spcBef>
              <a:spcAft>
                <a:spcPts val="600"/>
              </a:spcAft>
              <a:buFont typeface="Wingdings" panose="05000000000000000000" pitchFamily="2" charset="2"/>
              <a:buChar char="Ø"/>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软件工具：</a:t>
            </a:r>
            <a:r>
              <a:rPr lang="zh-CN" altLang="en-US" sz="2400" b="1" kern="0" dirty="0">
                <a:latin typeface="宋体" panose="02010600030101010101" pitchFamily="2" charset="-122"/>
                <a:ea typeface="宋体" panose="02010600030101010101" pitchFamily="2" charset="-122"/>
              </a:rPr>
              <a:t>通常也称为</a:t>
            </a: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CASE</a:t>
            </a:r>
            <a:r>
              <a:rPr lang="en-US" altLang="zh-CN" sz="2400" b="1" kern="0" dirty="0">
                <a:latin typeface="宋体" panose="02010600030101010101" pitchFamily="2" charset="-122"/>
                <a:ea typeface="宋体" panose="02010600030101010101" pitchFamily="2" charset="-122"/>
              </a:rPr>
              <a:t>(Computer Aided Software Engineering)</a:t>
            </a:r>
            <a:r>
              <a:rPr lang="zh-CN" altLang="en-US" sz="2400" b="1" kern="0" dirty="0">
                <a:latin typeface="宋体" panose="02010600030101010101" pitchFamily="2" charset="-122"/>
                <a:ea typeface="宋体" panose="02010600030101010101" pitchFamily="2" charset="-122"/>
              </a:rPr>
              <a:t>工具。支持软件生存周期中某一阶段（如系统定义、需求分析、设计、编码、测试或维护等）的需要而使用的软件工具。</a:t>
            </a:r>
            <a:endParaRPr lang="en-US" altLang="zh-CN" sz="2400" b="1" kern="0" dirty="0">
              <a:latin typeface="宋体" panose="02010600030101010101" pitchFamily="2" charset="-122"/>
              <a:ea typeface="宋体" panose="02010600030101010101" pitchFamily="2" charset="-122"/>
            </a:endParaRPr>
          </a:p>
          <a:p>
            <a:pPr marL="342900" indent="-342900">
              <a:lnSpc>
                <a:spcPts val="3500"/>
              </a:lnSpc>
              <a:spcBef>
                <a:spcPts val="600"/>
              </a:spcBef>
              <a:buFont typeface="Wingdings" panose="05000000000000000000" pitchFamily="2" charset="2"/>
              <a:buChar char="Ø"/>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早期的工具：</a:t>
            </a:r>
            <a:r>
              <a:rPr lang="zh-CN" altLang="en-US" sz="2400" b="1" kern="0" dirty="0">
                <a:latin typeface="宋体" panose="02010600030101010101" pitchFamily="2" charset="-122"/>
                <a:ea typeface="宋体" panose="02010600030101010101" pitchFamily="2" charset="-122"/>
              </a:rPr>
              <a:t>如</a:t>
            </a:r>
            <a:r>
              <a:rPr lang="zh-CN" altLang="en-US" sz="2400" b="1" kern="0" dirty="0">
                <a:solidFill>
                  <a:schemeClr val="accent2"/>
                </a:solidFill>
                <a:latin typeface="宋体" panose="02010600030101010101" pitchFamily="2" charset="-122"/>
                <a:ea typeface="宋体" panose="02010600030101010101" pitchFamily="2" charset="-122"/>
              </a:rPr>
              <a:t>编辑程序、汇编程序和各种程序语言的编译程序或解释程序、连接程序、装配程序、排错程序</a:t>
            </a:r>
            <a:r>
              <a:rPr lang="zh-CN" altLang="en-US" sz="2400" b="1" kern="0" dirty="0">
                <a:latin typeface="宋体" panose="02010600030101010101" pitchFamily="2" charset="-122"/>
                <a:ea typeface="宋体" panose="02010600030101010101" pitchFamily="2" charset="-122"/>
              </a:rPr>
              <a:t>等辅助软件编程活动的工具。</a:t>
            </a:r>
            <a:endParaRPr lang="zh-CN" altLang="en-US" sz="2400" b="1" kern="0" dirty="0">
              <a:latin typeface="宋体" panose="02010600030101010101" pitchFamily="2" charset="-122"/>
              <a:ea typeface="宋体" panose="02010600030101010101" pitchFamily="2" charset="-122"/>
            </a:endParaRPr>
          </a:p>
          <a:p>
            <a:pPr marL="342900" indent="-342900">
              <a:lnSpc>
                <a:spcPts val="3500"/>
              </a:lnSpc>
              <a:spcBef>
                <a:spcPct val="20000"/>
              </a:spcBef>
              <a:defRPr/>
            </a:pPr>
            <a:endParaRPr lang="zh-CN" altLang="en-US" sz="2800" b="1" kern="0" dirty="0">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软件工具的概念及发展</a:t>
            </a:r>
            <a:endParaRPr lang="zh-CN" altLang="en-US" sz="3200" b="1" kern="0" dirty="0">
              <a:solidFill>
                <a:srgbClr val="CC0000"/>
              </a:solidFill>
              <a:latin typeface="+mn-lt"/>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软件工程教育的定位</a:t>
            </a:r>
            <a:endParaRPr lang="zh-CN" altLang="en-US"/>
          </a:p>
        </p:txBody>
      </p:sp>
      <p:sp>
        <p:nvSpPr>
          <p:cNvPr id="26627" name="Rectangle 3"/>
          <p:cNvSpPr>
            <a:spLocks noGrp="1" noChangeArrowheads="1"/>
          </p:cNvSpPr>
          <p:nvPr>
            <p:ph idx="1"/>
          </p:nvPr>
        </p:nvSpPr>
        <p:spPr>
          <a:xfrm>
            <a:off x="327025" y="1357298"/>
            <a:ext cx="8816975" cy="922338"/>
          </a:xfrm>
        </p:spPr>
        <p:txBody>
          <a:bodyPr/>
          <a:lstStyle/>
          <a:p>
            <a:pPr eaLnBrk="1" hangingPunct="1">
              <a:defRPr/>
            </a:pPr>
            <a:r>
              <a:rPr lang="zh-CN" altLang="en-US" sz="2400" b="1" dirty="0">
                <a:solidFill>
                  <a:srgbClr val="C00000"/>
                </a:solidFill>
                <a:latin typeface="宋体" panose="02010600030101010101" pitchFamily="2" charset="-122"/>
                <a:ea typeface="宋体" panose="02010600030101010101" pitchFamily="2" charset="-122"/>
              </a:rPr>
              <a:t>我国软件工程的专业教育与软件人才的链之间的关系可参考下图：</a:t>
            </a:r>
            <a:endParaRPr lang="zh-CN" altLang="en-US" sz="2400" b="1" dirty="0">
              <a:solidFill>
                <a:srgbClr val="C00000"/>
              </a:solidFill>
              <a:latin typeface="宋体" panose="02010600030101010101" pitchFamily="2" charset="-122"/>
              <a:ea typeface="宋体" panose="02010600030101010101" pitchFamily="2" charset="-122"/>
            </a:endParaRPr>
          </a:p>
        </p:txBody>
      </p:sp>
      <p:sp>
        <p:nvSpPr>
          <p:cNvPr id="27652" name="灯片编号占位符 4"/>
          <p:cNvSpPr>
            <a:spLocks noGrp="1"/>
          </p:cNvSpPr>
          <p:nvPr>
            <p:ph type="sldNum" sz="quarter" idx="11"/>
          </p:nvPr>
        </p:nvSpPr>
        <p:spPr>
          <a:xfrm>
            <a:off x="6000760" y="6381750"/>
            <a:ext cx="2895600" cy="476250"/>
          </a:xfrm>
          <a:noFill/>
        </p:spPr>
        <p:txBody>
          <a:bodyPr/>
          <a:lstStyle/>
          <a:p>
            <a:pPr algn="r"/>
            <a:fld id="{DC4682D8-7979-46CA-9277-E9A37BEC497F}" type="slidenum">
              <a:rPr lang="zh-CN" altLang="en-US" smtClean="0"/>
            </a:fld>
            <a:endParaRPr lang="en-US" altLang="zh-CN" dirty="0"/>
          </a:p>
        </p:txBody>
      </p:sp>
      <p:grpSp>
        <p:nvGrpSpPr>
          <p:cNvPr id="2" name="组合 23"/>
          <p:cNvGrpSpPr/>
          <p:nvPr/>
        </p:nvGrpSpPr>
        <p:grpSpPr bwMode="auto">
          <a:xfrm>
            <a:off x="1476375" y="2268545"/>
            <a:ext cx="5953145" cy="2089149"/>
            <a:chOff x="1476375" y="1700213"/>
            <a:chExt cx="6191250" cy="2232025"/>
          </a:xfrm>
        </p:grpSpPr>
        <p:sp>
          <p:nvSpPr>
            <p:cNvPr id="27665" name="Rectangle 5"/>
            <p:cNvSpPr>
              <a:spLocks noChangeArrowheads="1"/>
            </p:cNvSpPr>
            <p:nvPr/>
          </p:nvSpPr>
          <p:spPr bwMode="auto">
            <a:xfrm>
              <a:off x="1476375" y="1700213"/>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架构设计师</a:t>
              </a:r>
              <a:endParaRPr lang="zh-CN" altLang="en-US" sz="2000" b="1">
                <a:latin typeface="宋体" panose="02010600030101010101" pitchFamily="2" charset="-122"/>
                <a:ea typeface="宋体" panose="02010600030101010101" pitchFamily="2" charset="-122"/>
              </a:endParaRPr>
            </a:p>
          </p:txBody>
        </p:sp>
        <p:sp>
          <p:nvSpPr>
            <p:cNvPr id="27666" name="Rectangle 6"/>
            <p:cNvSpPr>
              <a:spLocks noChangeArrowheads="1"/>
            </p:cNvSpPr>
            <p:nvPr/>
          </p:nvSpPr>
          <p:spPr bwMode="auto">
            <a:xfrm>
              <a:off x="1476375" y="2274888"/>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产品经理</a:t>
              </a:r>
              <a:endParaRPr lang="zh-CN" altLang="en-US" sz="2000" b="1">
                <a:latin typeface="宋体" panose="02010600030101010101" pitchFamily="2" charset="-122"/>
                <a:ea typeface="宋体" panose="02010600030101010101" pitchFamily="2" charset="-122"/>
              </a:endParaRPr>
            </a:p>
          </p:txBody>
        </p:sp>
        <p:sp>
          <p:nvSpPr>
            <p:cNvPr id="27667" name="Rectangle 7"/>
            <p:cNvSpPr>
              <a:spLocks noChangeArrowheads="1"/>
            </p:cNvSpPr>
            <p:nvPr/>
          </p:nvSpPr>
          <p:spPr bwMode="auto">
            <a:xfrm>
              <a:off x="1476375" y="2851150"/>
              <a:ext cx="2016125" cy="504825"/>
            </a:xfrm>
            <a:prstGeom prst="rect">
              <a:avLst/>
            </a:prstGeom>
            <a:noFill/>
            <a:ln w="15875">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项目管理者</a:t>
              </a:r>
              <a:endParaRPr lang="zh-CN" altLang="en-US" sz="2000" b="1">
                <a:latin typeface="宋体" panose="02010600030101010101" pitchFamily="2" charset="-122"/>
                <a:ea typeface="宋体" panose="02010600030101010101" pitchFamily="2" charset="-122"/>
              </a:endParaRPr>
            </a:p>
          </p:txBody>
        </p:sp>
        <p:sp>
          <p:nvSpPr>
            <p:cNvPr id="27668" name="Rectangle 8"/>
            <p:cNvSpPr>
              <a:spLocks noChangeArrowheads="1"/>
            </p:cNvSpPr>
            <p:nvPr/>
          </p:nvSpPr>
          <p:spPr bwMode="auto">
            <a:xfrm>
              <a:off x="1476375" y="3427413"/>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系统分析师</a:t>
              </a:r>
              <a:endParaRPr lang="zh-CN" altLang="en-US" sz="2000" b="1">
                <a:latin typeface="宋体" panose="02010600030101010101" pitchFamily="2" charset="-122"/>
                <a:ea typeface="宋体" panose="02010600030101010101" pitchFamily="2" charset="-122"/>
              </a:endParaRPr>
            </a:p>
          </p:txBody>
        </p:sp>
        <p:sp>
          <p:nvSpPr>
            <p:cNvPr id="27669" name="Rectangle 11"/>
            <p:cNvSpPr>
              <a:spLocks noChangeArrowheads="1"/>
            </p:cNvSpPr>
            <p:nvPr/>
          </p:nvSpPr>
          <p:spPr bwMode="auto">
            <a:xfrm>
              <a:off x="5651500" y="2562225"/>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研究生教育</a:t>
              </a:r>
              <a:endParaRPr lang="zh-CN" altLang="en-US" sz="2000" b="1">
                <a:latin typeface="宋体" panose="02010600030101010101" pitchFamily="2" charset="-122"/>
                <a:ea typeface="宋体" panose="02010600030101010101" pitchFamily="2" charset="-122"/>
              </a:endParaRPr>
            </a:p>
          </p:txBody>
        </p:sp>
        <p:cxnSp>
          <p:nvCxnSpPr>
            <p:cNvPr id="27670" name="AutoShape 15"/>
            <p:cNvCxnSpPr>
              <a:cxnSpLocks noChangeShapeType="1"/>
              <a:stCxn id="27669" idx="1"/>
              <a:endCxn id="27665" idx="3"/>
            </p:cNvCxnSpPr>
            <p:nvPr/>
          </p:nvCxnSpPr>
          <p:spPr bwMode="auto">
            <a:xfrm rot="10800000">
              <a:off x="3500438" y="1952625"/>
              <a:ext cx="2143125" cy="862013"/>
            </a:xfrm>
            <a:prstGeom prst="bentConnector3">
              <a:avLst>
                <a:gd name="adj1" fmla="val 50000"/>
              </a:avLst>
            </a:prstGeom>
            <a:noFill/>
            <a:ln w="12700">
              <a:solidFill>
                <a:schemeClr val="tx1"/>
              </a:solidFill>
              <a:miter lim="800000"/>
            </a:ln>
          </p:spPr>
        </p:cxnSp>
        <p:cxnSp>
          <p:nvCxnSpPr>
            <p:cNvPr id="27671" name="AutoShape 16"/>
            <p:cNvCxnSpPr>
              <a:cxnSpLocks noChangeShapeType="1"/>
              <a:stCxn id="27669" idx="1"/>
              <a:endCxn id="27666" idx="3"/>
            </p:cNvCxnSpPr>
            <p:nvPr/>
          </p:nvCxnSpPr>
          <p:spPr bwMode="auto">
            <a:xfrm rot="10800000">
              <a:off x="3500438" y="2527300"/>
              <a:ext cx="2143125" cy="287338"/>
            </a:xfrm>
            <a:prstGeom prst="bentConnector3">
              <a:avLst>
                <a:gd name="adj1" fmla="val 50000"/>
              </a:avLst>
            </a:prstGeom>
            <a:noFill/>
            <a:ln w="12700">
              <a:solidFill>
                <a:schemeClr val="tx1"/>
              </a:solidFill>
              <a:miter lim="800000"/>
            </a:ln>
          </p:spPr>
        </p:cxnSp>
        <p:cxnSp>
          <p:nvCxnSpPr>
            <p:cNvPr id="27672" name="AutoShape 17"/>
            <p:cNvCxnSpPr>
              <a:cxnSpLocks noChangeShapeType="1"/>
              <a:stCxn id="27669" idx="1"/>
              <a:endCxn id="27667" idx="3"/>
            </p:cNvCxnSpPr>
            <p:nvPr/>
          </p:nvCxnSpPr>
          <p:spPr bwMode="auto">
            <a:xfrm rot="10800000" flipV="1">
              <a:off x="3500438" y="2814638"/>
              <a:ext cx="2143125" cy="288925"/>
            </a:xfrm>
            <a:prstGeom prst="bentConnector3">
              <a:avLst>
                <a:gd name="adj1" fmla="val 50000"/>
              </a:avLst>
            </a:prstGeom>
            <a:noFill/>
            <a:ln w="12700">
              <a:solidFill>
                <a:schemeClr val="tx1"/>
              </a:solidFill>
              <a:miter lim="800000"/>
            </a:ln>
          </p:spPr>
        </p:cxnSp>
        <p:cxnSp>
          <p:nvCxnSpPr>
            <p:cNvPr id="27673" name="AutoShape 18"/>
            <p:cNvCxnSpPr>
              <a:cxnSpLocks noChangeShapeType="1"/>
              <a:stCxn id="27669" idx="1"/>
              <a:endCxn id="27668" idx="3"/>
            </p:cNvCxnSpPr>
            <p:nvPr/>
          </p:nvCxnSpPr>
          <p:spPr bwMode="auto">
            <a:xfrm rot="10800000" flipV="1">
              <a:off x="3500438" y="2814638"/>
              <a:ext cx="2143125" cy="865187"/>
            </a:xfrm>
            <a:prstGeom prst="bentConnector3">
              <a:avLst>
                <a:gd name="adj1" fmla="val 50000"/>
              </a:avLst>
            </a:prstGeom>
            <a:noFill/>
            <a:ln w="12700">
              <a:solidFill>
                <a:schemeClr val="tx1"/>
              </a:solidFill>
              <a:miter lim="800000"/>
            </a:ln>
          </p:spPr>
        </p:cxnSp>
      </p:grpSp>
      <p:grpSp>
        <p:nvGrpSpPr>
          <p:cNvPr id="3" name="组合 24"/>
          <p:cNvGrpSpPr/>
          <p:nvPr/>
        </p:nvGrpSpPr>
        <p:grpSpPr bwMode="auto">
          <a:xfrm>
            <a:off x="1476375" y="4625998"/>
            <a:ext cx="5953145" cy="1803398"/>
            <a:chOff x="1476375" y="4149725"/>
            <a:chExt cx="6191250" cy="2089150"/>
          </a:xfrm>
        </p:grpSpPr>
        <p:sp>
          <p:nvSpPr>
            <p:cNvPr id="27655" name="Rectangle 4"/>
            <p:cNvSpPr>
              <a:spLocks noChangeArrowheads="1"/>
            </p:cNvSpPr>
            <p:nvPr/>
          </p:nvSpPr>
          <p:spPr bwMode="auto">
            <a:xfrm>
              <a:off x="1476375" y="4725988"/>
              <a:ext cx="2016125" cy="504825"/>
            </a:xfrm>
            <a:prstGeom prst="rect">
              <a:avLst/>
            </a:prstGeom>
            <a:noFill/>
            <a:ln w="15875" algn="ctr">
              <a:solidFill>
                <a:schemeClr val="tx1"/>
              </a:solidFill>
              <a:miter lim="800000"/>
            </a:ln>
          </p:spPr>
          <p:txBody>
            <a:bodyPr wrap="none" anchor="ctr"/>
            <a:lstStyle/>
            <a:p>
              <a:pPr algn="ctr"/>
              <a:r>
                <a:rPr lang="zh-CN" altLang="en-US" sz="2000" b="1" dirty="0">
                  <a:latin typeface="宋体" panose="02010600030101010101" pitchFamily="2" charset="-122"/>
                  <a:ea typeface="宋体" panose="02010600030101010101" pitchFamily="2" charset="-122"/>
                </a:rPr>
                <a:t>软件开发工程师</a:t>
              </a:r>
              <a:endParaRPr lang="zh-CN" altLang="en-US" sz="2000" b="1" dirty="0">
                <a:latin typeface="宋体" panose="02010600030101010101" pitchFamily="2" charset="-122"/>
                <a:ea typeface="宋体" panose="02010600030101010101" pitchFamily="2" charset="-122"/>
              </a:endParaRPr>
            </a:p>
          </p:txBody>
        </p:sp>
        <p:sp>
          <p:nvSpPr>
            <p:cNvPr id="27656" name="Rectangle 9"/>
            <p:cNvSpPr>
              <a:spLocks noChangeArrowheads="1"/>
            </p:cNvSpPr>
            <p:nvPr/>
          </p:nvSpPr>
          <p:spPr bwMode="auto">
            <a:xfrm>
              <a:off x="1476375" y="4149725"/>
              <a:ext cx="2016125" cy="504825"/>
            </a:xfrm>
            <a:prstGeom prst="rect">
              <a:avLst/>
            </a:prstGeom>
            <a:noFill/>
            <a:ln w="15875" algn="ctr">
              <a:solidFill>
                <a:schemeClr val="tx1"/>
              </a:solidFill>
              <a:miter lim="800000"/>
            </a:ln>
          </p:spPr>
          <p:txBody>
            <a:bodyPr wrap="none" anchor="ctr"/>
            <a:lstStyle/>
            <a:p>
              <a:pPr algn="ctr"/>
              <a:r>
                <a:rPr lang="zh-CN" altLang="en-US" sz="2000" b="1" dirty="0">
                  <a:latin typeface="宋体" panose="02010600030101010101" pitchFamily="2" charset="-122"/>
                  <a:ea typeface="宋体" panose="02010600030101010101" pitchFamily="2" charset="-122"/>
                </a:rPr>
                <a:t>系统设计师</a:t>
              </a:r>
              <a:endParaRPr lang="zh-CN" altLang="en-US" sz="2000" b="1" dirty="0">
                <a:latin typeface="宋体" panose="02010600030101010101" pitchFamily="2" charset="-122"/>
                <a:ea typeface="宋体" panose="02010600030101010101" pitchFamily="2" charset="-122"/>
              </a:endParaRPr>
            </a:p>
          </p:txBody>
        </p:sp>
        <p:sp>
          <p:nvSpPr>
            <p:cNvPr id="27657" name="Rectangle 10"/>
            <p:cNvSpPr>
              <a:spLocks noChangeArrowheads="1"/>
            </p:cNvSpPr>
            <p:nvPr/>
          </p:nvSpPr>
          <p:spPr bwMode="auto">
            <a:xfrm>
              <a:off x="1476375" y="5589588"/>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程序员</a:t>
              </a:r>
              <a:endParaRPr lang="zh-CN" altLang="en-US" sz="2000" b="1">
                <a:latin typeface="宋体" panose="02010600030101010101" pitchFamily="2" charset="-122"/>
                <a:ea typeface="宋体" panose="02010600030101010101" pitchFamily="2" charset="-122"/>
              </a:endParaRPr>
            </a:p>
          </p:txBody>
        </p:sp>
        <p:sp>
          <p:nvSpPr>
            <p:cNvPr id="27658" name="Rectangle 12"/>
            <p:cNvSpPr>
              <a:spLocks noChangeArrowheads="1"/>
            </p:cNvSpPr>
            <p:nvPr/>
          </p:nvSpPr>
          <p:spPr bwMode="auto">
            <a:xfrm>
              <a:off x="5651500" y="4149725"/>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本科教育</a:t>
              </a:r>
              <a:endParaRPr lang="zh-CN" altLang="en-US" sz="2000" b="1">
                <a:latin typeface="宋体" panose="02010600030101010101" pitchFamily="2" charset="-122"/>
                <a:ea typeface="宋体" panose="02010600030101010101" pitchFamily="2" charset="-122"/>
              </a:endParaRPr>
            </a:p>
          </p:txBody>
        </p:sp>
        <p:sp>
          <p:nvSpPr>
            <p:cNvPr id="27659" name="Rectangle 13"/>
            <p:cNvSpPr>
              <a:spLocks noChangeArrowheads="1"/>
            </p:cNvSpPr>
            <p:nvPr/>
          </p:nvSpPr>
          <p:spPr bwMode="auto">
            <a:xfrm>
              <a:off x="5651500" y="5156200"/>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大专教育</a:t>
              </a:r>
              <a:endParaRPr lang="zh-CN" altLang="en-US" sz="2000" b="1">
                <a:latin typeface="宋体" panose="02010600030101010101" pitchFamily="2" charset="-122"/>
                <a:ea typeface="宋体" panose="02010600030101010101" pitchFamily="2" charset="-122"/>
              </a:endParaRPr>
            </a:p>
          </p:txBody>
        </p:sp>
        <p:sp>
          <p:nvSpPr>
            <p:cNvPr id="27660" name="Rectangle 14"/>
            <p:cNvSpPr>
              <a:spLocks noChangeArrowheads="1"/>
            </p:cNvSpPr>
            <p:nvPr/>
          </p:nvSpPr>
          <p:spPr bwMode="auto">
            <a:xfrm>
              <a:off x="5651500" y="5734050"/>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中专教育</a:t>
              </a:r>
              <a:endParaRPr lang="zh-CN" altLang="en-US" sz="2000" b="1">
                <a:latin typeface="宋体" panose="02010600030101010101" pitchFamily="2" charset="-122"/>
                <a:ea typeface="宋体" panose="02010600030101010101" pitchFamily="2" charset="-122"/>
              </a:endParaRPr>
            </a:p>
          </p:txBody>
        </p:sp>
        <p:cxnSp>
          <p:nvCxnSpPr>
            <p:cNvPr id="27661" name="AutoShape 19"/>
            <p:cNvCxnSpPr>
              <a:cxnSpLocks noChangeShapeType="1"/>
              <a:stCxn id="27658" idx="1"/>
              <a:endCxn id="27656" idx="3"/>
            </p:cNvCxnSpPr>
            <p:nvPr/>
          </p:nvCxnSpPr>
          <p:spPr bwMode="auto">
            <a:xfrm rot="10800000">
              <a:off x="3500438" y="4402138"/>
              <a:ext cx="2143125" cy="0"/>
            </a:xfrm>
            <a:prstGeom prst="straightConnector1">
              <a:avLst/>
            </a:prstGeom>
            <a:noFill/>
            <a:ln w="12700">
              <a:solidFill>
                <a:schemeClr val="tx1"/>
              </a:solidFill>
              <a:round/>
            </a:ln>
          </p:spPr>
        </p:cxnSp>
        <p:cxnSp>
          <p:nvCxnSpPr>
            <p:cNvPr id="27662" name="AutoShape 20"/>
            <p:cNvCxnSpPr>
              <a:cxnSpLocks noChangeShapeType="1"/>
              <a:stCxn id="27658" idx="1"/>
              <a:endCxn id="27655" idx="3"/>
            </p:cNvCxnSpPr>
            <p:nvPr/>
          </p:nvCxnSpPr>
          <p:spPr bwMode="auto">
            <a:xfrm rot="10800000" flipV="1">
              <a:off x="3500438" y="4402138"/>
              <a:ext cx="2143125" cy="576262"/>
            </a:xfrm>
            <a:prstGeom prst="bentConnector3">
              <a:avLst>
                <a:gd name="adj1" fmla="val 50000"/>
              </a:avLst>
            </a:prstGeom>
            <a:noFill/>
            <a:ln w="12700">
              <a:solidFill>
                <a:schemeClr val="tx1"/>
              </a:solidFill>
              <a:miter lim="800000"/>
            </a:ln>
          </p:spPr>
        </p:cxnSp>
        <p:cxnSp>
          <p:nvCxnSpPr>
            <p:cNvPr id="27663" name="AutoShape 21"/>
            <p:cNvCxnSpPr>
              <a:cxnSpLocks noChangeShapeType="1"/>
              <a:stCxn id="27659" idx="1"/>
              <a:endCxn id="27657" idx="3"/>
            </p:cNvCxnSpPr>
            <p:nvPr/>
          </p:nvCxnSpPr>
          <p:spPr bwMode="auto">
            <a:xfrm rot="10800000" flipV="1">
              <a:off x="3500438" y="5408613"/>
              <a:ext cx="2143125" cy="433387"/>
            </a:xfrm>
            <a:prstGeom prst="bentConnector3">
              <a:avLst>
                <a:gd name="adj1" fmla="val 50000"/>
              </a:avLst>
            </a:prstGeom>
            <a:noFill/>
            <a:ln w="12700">
              <a:solidFill>
                <a:schemeClr val="tx1"/>
              </a:solidFill>
              <a:miter lim="800000"/>
            </a:ln>
          </p:spPr>
        </p:cxnSp>
        <p:cxnSp>
          <p:nvCxnSpPr>
            <p:cNvPr id="27664" name="AutoShape 22"/>
            <p:cNvCxnSpPr>
              <a:cxnSpLocks noChangeShapeType="1"/>
              <a:stCxn id="27660" idx="1"/>
              <a:endCxn id="27657" idx="3"/>
            </p:cNvCxnSpPr>
            <p:nvPr/>
          </p:nvCxnSpPr>
          <p:spPr bwMode="auto">
            <a:xfrm rot="10800000">
              <a:off x="3500438" y="5842000"/>
              <a:ext cx="2143125" cy="144463"/>
            </a:xfrm>
            <a:prstGeom prst="bentConnector3">
              <a:avLst>
                <a:gd name="adj1" fmla="val 50000"/>
              </a:avLst>
            </a:prstGeom>
            <a:noFill/>
            <a:ln w="12700">
              <a:solidFill>
                <a:schemeClr val="tx1"/>
              </a:solidFill>
              <a:miter lim="800000"/>
            </a:ln>
          </p:spPr>
        </p:cxnSp>
      </p:grpSp>
      <p:cxnSp>
        <p:nvCxnSpPr>
          <p:cNvPr id="35" name="肘形连接符 34"/>
          <p:cNvCxnSpPr/>
          <p:nvPr/>
        </p:nvCxnSpPr>
        <p:spPr>
          <a:xfrm rot="16200000" flipV="1">
            <a:off x="4250529" y="3821909"/>
            <a:ext cx="1571636" cy="500066"/>
          </a:xfrm>
          <a:prstGeom prst="bentConnector3">
            <a:avLst>
              <a:gd name="adj1" fmla="val 50000"/>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500034" y="1928802"/>
            <a:ext cx="8229600" cy="3840162"/>
          </a:xfrm>
          <a:prstGeom prst="rect">
            <a:avLst/>
          </a:prstGeom>
          <a:noFill/>
          <a:ln w="9525">
            <a:noFill/>
            <a:miter lim="800000"/>
          </a:ln>
          <a:effectLst/>
        </p:spPr>
        <p:txBody>
          <a:bodyPr/>
          <a:lstStyle/>
          <a:p>
            <a:pPr marL="342900" indent="-342900">
              <a:lnSpc>
                <a:spcPct val="150000"/>
              </a:lnSpc>
              <a:spcBef>
                <a:spcPts val="600"/>
              </a:spcBef>
              <a:buFont typeface="Wingdings" panose="05000000000000000000" pitchFamily="2" charset="2"/>
              <a:buChar char="Ø"/>
              <a:defRPr/>
            </a:pP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60</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年代末期</a:t>
            </a:r>
            <a:r>
              <a:rPr lang="zh-CN" altLang="en-US" sz="2400" b="1" kern="0" dirty="0">
                <a:latin typeface="宋体" panose="02010600030101010101" pitchFamily="2" charset="-122"/>
                <a:ea typeface="宋体" panose="02010600030101010101" pitchFamily="2" charset="-122"/>
              </a:rPr>
              <a:t>：提出软件工程后，支持</a:t>
            </a:r>
            <a:r>
              <a:rPr lang="zh-CN" altLang="en-US" sz="2400" b="1" kern="0" dirty="0">
                <a:solidFill>
                  <a:srgbClr val="002060"/>
                </a:solidFill>
                <a:latin typeface="宋体" panose="02010600030101010101" pitchFamily="2" charset="-122"/>
                <a:ea typeface="宋体" panose="02010600030101010101" pitchFamily="2" charset="-122"/>
              </a:rPr>
              <a:t>软件开发、维护、管理</a:t>
            </a:r>
            <a:r>
              <a:rPr lang="zh-CN" altLang="en-US" sz="2400" b="1" kern="0" dirty="0">
                <a:latin typeface="宋体" panose="02010600030101010101" pitchFamily="2" charset="-122"/>
                <a:ea typeface="宋体" panose="02010600030101010101" pitchFamily="2" charset="-122"/>
              </a:rPr>
              <a:t>等过程的各种活动的工具也应运而生。</a:t>
            </a:r>
            <a:endParaRPr lang="en-US" altLang="zh-CN" sz="2400" b="1" kern="0" dirty="0">
              <a:latin typeface="宋体" panose="02010600030101010101" pitchFamily="2" charset="-122"/>
              <a:ea typeface="宋体" panose="02010600030101010101" pitchFamily="2" charset="-122"/>
            </a:endParaRPr>
          </a:p>
          <a:p>
            <a:pPr marL="342900" indent="-342900">
              <a:lnSpc>
                <a:spcPct val="150000"/>
              </a:lnSpc>
              <a:spcBef>
                <a:spcPts val="600"/>
              </a:spcBef>
              <a:buFont typeface="Wingdings" panose="05000000000000000000" pitchFamily="2" charset="2"/>
              <a:buChar char="Ø"/>
              <a:defRPr/>
            </a:pP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80</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年代中期：</a:t>
            </a:r>
            <a:r>
              <a:rPr lang="zh-CN" altLang="en-US" sz="2400" b="1" kern="0" dirty="0">
                <a:latin typeface="宋体" panose="02010600030101010101" pitchFamily="2" charset="-122"/>
                <a:ea typeface="宋体" panose="02010600030101010101" pitchFamily="2" charset="-122"/>
              </a:rPr>
              <a:t>提出软件过程的新概念，人们开始研制</a:t>
            </a:r>
            <a:r>
              <a:rPr lang="zh-CN" altLang="en-US" sz="2400" b="1" kern="0" dirty="0">
                <a:solidFill>
                  <a:srgbClr val="002060"/>
                </a:solidFill>
                <a:latin typeface="宋体" panose="02010600030101010101" pitchFamily="2" charset="-122"/>
                <a:ea typeface="宋体" panose="02010600030101010101" pitchFamily="2" charset="-122"/>
              </a:rPr>
              <a:t>过程建模的工具、过程评价工具</a:t>
            </a:r>
            <a:r>
              <a:rPr lang="zh-CN" altLang="en-US" sz="2400" b="1" kern="0" dirty="0">
                <a:latin typeface="宋体" panose="02010600030101010101" pitchFamily="2" charset="-122"/>
                <a:ea typeface="宋体" panose="02010600030101010101" pitchFamily="2" charset="-122"/>
              </a:rPr>
              <a:t>。</a:t>
            </a:r>
            <a:endParaRPr lang="zh-CN" altLang="en-US" sz="2400" b="1" kern="0" dirty="0">
              <a:latin typeface="宋体" panose="02010600030101010101" pitchFamily="2" charset="-122"/>
              <a:ea typeface="宋体" panose="02010600030101010101" pitchFamily="2" charset="-122"/>
            </a:endParaRPr>
          </a:p>
          <a:p>
            <a:pPr>
              <a:lnSpc>
                <a:spcPct val="150000"/>
              </a:lnSpc>
              <a:defRPr/>
            </a:pPr>
            <a:r>
              <a:rPr lang="zh-CN" altLang="en-US" sz="2400" b="1" dirty="0">
                <a:latin typeface="宋体" panose="02010600030101010101" pitchFamily="2" charset="-122"/>
                <a:ea typeface="宋体" panose="02010600030101010101" pitchFamily="2" charset="-122"/>
              </a:rPr>
              <a:t>    </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如今</a:t>
            </a:r>
            <a:r>
              <a:rPr lang="zh-CN" altLang="en-US" sz="2400" b="1" dirty="0">
                <a:latin typeface="宋体" panose="02010600030101010101" pitchFamily="2" charset="-122"/>
                <a:ea typeface="宋体" panose="02010600030101010101" pitchFamily="2" charset="-122"/>
              </a:rPr>
              <a:t>，软件工具已由单个工具向多个工具集成的方向发展，且注重工具间的平滑过渡和互操作性。</a:t>
            </a:r>
            <a:endParaRPr lang="zh-CN" altLang="en-US" sz="2400" b="1" dirty="0">
              <a:latin typeface="宋体" panose="02010600030101010101" pitchFamily="2" charset="-122"/>
              <a:ea typeface="宋体" panose="02010600030101010101" pitchFamily="2" charset="-122"/>
            </a:endParaRPr>
          </a:p>
          <a:p>
            <a:pPr marL="342900" indent="-342900">
              <a:lnSpc>
                <a:spcPts val="3500"/>
              </a:lnSpc>
              <a:spcBef>
                <a:spcPct val="20000"/>
              </a:spcBef>
              <a:buFont typeface="Wingdings" panose="05000000000000000000" pitchFamily="2" charset="2"/>
              <a:buChar char="Ø"/>
              <a:defRPr/>
            </a:pPr>
            <a:endParaRPr lang="zh-CN" altLang="en-US" sz="2800" b="1" kern="0" dirty="0">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软件工具的概念及发展</a:t>
            </a:r>
            <a:endParaRPr lang="zh-CN" altLang="en-US" sz="3200" b="1" kern="0" dirty="0">
              <a:solidFill>
                <a:srgbClr val="CC0000"/>
              </a:solidFill>
              <a:latin typeface="+mn-lt"/>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软件工具的分类</a:t>
            </a:r>
            <a:endParaRPr lang="zh-CN" altLang="en-US" sz="3200" b="1" kern="0" dirty="0">
              <a:solidFill>
                <a:srgbClr val="CC0000"/>
              </a:solidFill>
              <a:latin typeface="+mn-lt"/>
            </a:endParaRPr>
          </a:p>
        </p:txBody>
      </p:sp>
      <p:sp>
        <p:nvSpPr>
          <p:cNvPr id="6" name="Rectangle 3"/>
          <p:cNvSpPr txBox="1">
            <a:spLocks noChangeArrowheads="1"/>
          </p:cNvSpPr>
          <p:nvPr/>
        </p:nvSpPr>
        <p:spPr bwMode="auto">
          <a:xfrm>
            <a:off x="357188" y="1928802"/>
            <a:ext cx="8229600" cy="4357688"/>
          </a:xfrm>
          <a:prstGeom prst="rect">
            <a:avLst/>
          </a:prstGeom>
          <a:noFill/>
          <a:ln w="9525">
            <a:noFill/>
            <a:miter lim="800000"/>
          </a:ln>
          <a:effectLst/>
        </p:spPr>
        <p:txBody>
          <a:bodyPr/>
          <a:lstStyle/>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a:t>
            </a:r>
            <a:r>
              <a:rPr lang="zh-CN" altLang="en-US" sz="2400" b="1" kern="0" dirty="0">
                <a:solidFill>
                  <a:srgbClr val="3366FF"/>
                </a:solidFill>
                <a:latin typeface="楷体_GB2312" pitchFamily="49" charset="-122"/>
                <a:ea typeface="楷体_GB2312" pitchFamily="49" charset="-122"/>
              </a:rPr>
              <a:t>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主要有需求分析工具、设计工具</a:t>
            </a:r>
            <a:r>
              <a:rPr lang="en-US" altLang="zh-CN" sz="2400" b="1" kern="0" dirty="0">
                <a:solidFill>
                  <a:srgbClr val="00B050"/>
                </a:solidFill>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通常还可以分为概要设计工具和详细设计工具</a:t>
            </a:r>
            <a:r>
              <a:rPr lang="en-US" altLang="zh-CN" sz="2400" b="1" kern="0" dirty="0">
                <a:solidFill>
                  <a:srgbClr val="00B050"/>
                </a:solidFill>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、编码工具、排错工具、测试工具等。</a:t>
            </a:r>
            <a:endParaRPr lang="zh-CN" altLang="en-US" sz="2400" b="1" kern="0" dirty="0">
              <a:solidFill>
                <a:srgbClr val="00B050"/>
              </a:solidFill>
              <a:latin typeface="楷体_GB2312" pitchFamily="49" charset="-122"/>
              <a:ea typeface="楷体_GB2312" pitchFamily="49" charset="-122"/>
            </a:endParaRPr>
          </a:p>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维护</a:t>
            </a:r>
            <a:r>
              <a:rPr lang="zh-CN" altLang="en-US" sz="2400" b="1" kern="0" dirty="0">
                <a:solidFill>
                  <a:srgbClr val="3366FF"/>
                </a:solidFill>
                <a:latin typeface="楷体_GB2312" pitchFamily="49" charset="-122"/>
                <a:ea typeface="楷体_GB2312" pitchFamily="49" charset="-122"/>
              </a:rPr>
              <a:t>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主要有版本控制工具、文档分析工具、信息库开发工具、逆向工程工具、再工程工具等。</a:t>
            </a:r>
            <a:endParaRPr lang="zh-CN" altLang="en-US" sz="2400" b="1" kern="0" dirty="0">
              <a:solidFill>
                <a:srgbClr val="00B050"/>
              </a:solidFill>
              <a:latin typeface="楷体_GB2312" pitchFamily="49" charset="-122"/>
              <a:ea typeface="楷体_GB2312" pitchFamily="49" charset="-122"/>
            </a:endParaRPr>
          </a:p>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管理</a:t>
            </a:r>
            <a:r>
              <a:rPr lang="zh-CN" altLang="en-US" sz="2400" b="1" kern="0" dirty="0">
                <a:solidFill>
                  <a:srgbClr val="3366FF"/>
                </a:solidFill>
                <a:latin typeface="楷体_GB2312" pitchFamily="49" charset="-122"/>
                <a:ea typeface="楷体_GB2312" pitchFamily="49" charset="-122"/>
              </a:rPr>
              <a:t>过程和支持过程的工具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主要有项目管理工具、配置管理工具、软件评价工具等。</a:t>
            </a:r>
            <a:endParaRPr lang="zh-CN" altLang="en-US" sz="2400" b="1" kern="0" dirty="0">
              <a:solidFill>
                <a:srgbClr val="00B050"/>
              </a:solidFill>
              <a:latin typeface="楷体_GB2312" pitchFamily="49" charset="-122"/>
              <a:ea typeface="楷体_GB2312" pitchFamily="49"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solidFill>
                  <a:srgbClr val="C00000"/>
                </a:solidFill>
              </a:rPr>
              <a:t>1.6 </a:t>
            </a:r>
            <a:r>
              <a:rPr lang="zh-CN" altLang="en-US">
                <a:solidFill>
                  <a:srgbClr val="C00000"/>
                </a:solidFill>
              </a:rPr>
              <a:t>软件工具概述</a:t>
            </a:r>
            <a:endParaRPr lang="zh-CN" altLang="en-US">
              <a:solidFill>
                <a:srgbClr val="C00000"/>
              </a:solidFill>
            </a:endParaRPr>
          </a:p>
        </p:txBody>
      </p:sp>
      <p:sp>
        <p:nvSpPr>
          <p:cNvPr id="5"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常用软件工具</a:t>
            </a:r>
            <a:endParaRPr lang="zh-CN" altLang="en-US" sz="3200" b="1" kern="0" dirty="0">
              <a:solidFill>
                <a:srgbClr val="CC0000"/>
              </a:solidFill>
              <a:latin typeface="+mn-lt"/>
            </a:endParaRPr>
          </a:p>
        </p:txBody>
      </p:sp>
      <p:sp>
        <p:nvSpPr>
          <p:cNvPr id="6" name="Rectangle 3"/>
          <p:cNvSpPr txBox="1">
            <a:spLocks noChangeArrowheads="1"/>
          </p:cNvSpPr>
          <p:nvPr/>
        </p:nvSpPr>
        <p:spPr bwMode="auto">
          <a:xfrm>
            <a:off x="357188" y="2000250"/>
            <a:ext cx="8229600" cy="4357688"/>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需求分析与设计工具：</a:t>
            </a:r>
            <a:r>
              <a:rPr lang="zh-CN" altLang="en-US" sz="2800" b="1" kern="0" dirty="0">
                <a:latin typeface="楷体_GB2312" pitchFamily="49" charset="-122"/>
                <a:ea typeface="楷体_GB2312" pitchFamily="49" charset="-122"/>
              </a:rPr>
              <a:t>目前使用的大多数工具既支持需求分析工作，也支持软件设计工作。</a:t>
            </a:r>
            <a:endParaRPr lang="en-US" altLang="zh-CN" sz="2800" b="1" kern="0" dirty="0">
              <a:latin typeface="楷体_GB2312" pitchFamily="49" charset="-122"/>
              <a:ea typeface="楷体_GB2312" pitchFamily="49" charset="-122"/>
            </a:endParaRPr>
          </a:p>
          <a:p>
            <a:pPr marL="808355" indent="-273050">
              <a:lnSpc>
                <a:spcPts val="3360"/>
              </a:lnSpc>
              <a:spcBef>
                <a:spcPts val="600"/>
              </a:spcBef>
              <a:buFont typeface="Arial" panose="020B0604020202020204" pitchFamily="34" charset="0"/>
              <a:buChar char="•"/>
              <a:defRPr/>
            </a:pPr>
            <a:r>
              <a:rPr lang="en-US" sz="2400" dirty="0"/>
              <a:t> IBM Rational Requirement Composer</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Enterprise Architect</a:t>
            </a:r>
            <a:r>
              <a:rPr lang="zh-CN" altLang="en-US" sz="2400" dirty="0"/>
              <a:t>（</a:t>
            </a:r>
            <a:r>
              <a:rPr lang="en-US" sz="2400" dirty="0"/>
              <a:t>EA</a:t>
            </a:r>
            <a:r>
              <a:rPr lang="zh-CN" altLang="en-US" sz="2400" dirty="0"/>
              <a:t>）</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IBM Rational Software Architect</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Rational Rose</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Microsoft Office Visio</a:t>
            </a:r>
            <a:endParaRPr lang="en-US" sz="2400" dirty="0"/>
          </a:p>
          <a:p>
            <a:pPr marL="808355" indent="-273050">
              <a:lnSpc>
                <a:spcPts val="3360"/>
              </a:lnSpc>
              <a:spcBef>
                <a:spcPts val="600"/>
              </a:spcBef>
              <a:buFont typeface="Arial" panose="020B0604020202020204" pitchFamily="34" charset="0"/>
              <a:buChar char="•"/>
              <a:defRPr/>
            </a:pPr>
            <a:r>
              <a:rPr lang="en-US" sz="2400" dirty="0"/>
              <a:t> </a:t>
            </a:r>
            <a:r>
              <a:rPr lang="en-US" sz="2400" dirty="0" err="1"/>
              <a:t>PowerDesigner</a:t>
            </a:r>
            <a:endParaRPr lang="zh-CN" altLang="en-US" sz="2400" b="1" kern="0" dirty="0">
              <a:latin typeface="楷体_GB2312" pitchFamily="49" charset="-122"/>
              <a:ea typeface="楷体_GB2312" pitchFamily="49"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6" name="Rectangle 3"/>
          <p:cNvSpPr txBox="1">
            <a:spLocks noChangeArrowheads="1"/>
          </p:cNvSpPr>
          <p:nvPr/>
        </p:nvSpPr>
        <p:spPr bwMode="auto">
          <a:xfrm>
            <a:off x="428596" y="1571612"/>
            <a:ext cx="8429625" cy="4357687"/>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编码工具与排错工具：</a:t>
            </a:r>
            <a:r>
              <a:rPr lang="zh-CN" altLang="en-US" sz="2800" b="1" kern="0" dirty="0">
                <a:latin typeface="楷体_GB2312" pitchFamily="49" charset="-122"/>
                <a:ea typeface="楷体_GB2312" pitchFamily="49" charset="-122"/>
              </a:rPr>
              <a:t>现代软件开发使用集成开发环境</a:t>
            </a:r>
            <a:r>
              <a:rPr lang="en-US" altLang="en-US" sz="2800" b="1" kern="0" dirty="0">
                <a:latin typeface="楷体_GB2312" pitchFamily="49" charset="-122"/>
                <a:ea typeface="楷体_GB2312" pitchFamily="49" charset="-122"/>
              </a:rPr>
              <a:t>IDE</a:t>
            </a:r>
            <a:r>
              <a:rPr lang="zh-CN" altLang="en-US" sz="2800" b="1" kern="0" dirty="0">
                <a:latin typeface="楷体_GB2312" pitchFamily="49" charset="-122"/>
                <a:ea typeface="楷体_GB2312" pitchFamily="49" charset="-122"/>
              </a:rPr>
              <a:t>，一般包括代码编辑器、编译器、调试器和图形用户界面工具。</a:t>
            </a:r>
            <a:endParaRPr lang="en-US" altLang="zh-CN" sz="2800" b="1" kern="0" dirty="0">
              <a:latin typeface="楷体_GB2312" pitchFamily="49" charset="-122"/>
              <a:ea typeface="楷体_GB2312" pitchFamily="49" charset="-122"/>
            </a:endParaRPr>
          </a:p>
          <a:p>
            <a:pPr marL="903605" indent="-368300">
              <a:lnSpc>
                <a:spcPts val="3360"/>
              </a:lnSpc>
              <a:spcBef>
                <a:spcPts val="600"/>
              </a:spcBef>
              <a:buFont typeface="Arial" panose="020B0604020202020204" pitchFamily="34" charset="0"/>
              <a:buChar char="•"/>
              <a:defRPr/>
            </a:pPr>
            <a:r>
              <a:rPr lang="en-US" sz="2400" dirty="0"/>
              <a:t>Turbo</a:t>
            </a:r>
            <a:r>
              <a:rPr lang="zh-CN" altLang="en-US" sz="2400" dirty="0"/>
              <a:t>系列的集成开发环境（包括</a:t>
            </a:r>
            <a:r>
              <a:rPr lang="en-US" sz="2400" dirty="0"/>
              <a:t>Turbo C</a:t>
            </a:r>
            <a:r>
              <a:rPr lang="zh-CN" altLang="en-US" sz="2400" dirty="0"/>
              <a:t>，</a:t>
            </a:r>
            <a:r>
              <a:rPr lang="en-US" sz="2400" dirty="0"/>
              <a:t>Turbo Pascal</a:t>
            </a:r>
            <a:r>
              <a:rPr lang="zh-CN" altLang="en-US" sz="2400" dirty="0"/>
              <a:t>等）、</a:t>
            </a:r>
            <a:r>
              <a:rPr lang="en-US" sz="2400" dirty="0"/>
              <a:t>C++ Builder</a:t>
            </a:r>
            <a:r>
              <a:rPr lang="zh-CN" altLang="en-US" sz="2400" dirty="0"/>
              <a:t>、</a:t>
            </a:r>
            <a:r>
              <a:rPr lang="en-US" sz="2400" dirty="0"/>
              <a:t>Delphi</a:t>
            </a:r>
            <a:r>
              <a:rPr lang="zh-CN" altLang="en-US" sz="2400" dirty="0"/>
              <a:t>等</a:t>
            </a:r>
            <a:endParaRPr lang="en-US" altLang="zh-CN" sz="2400" dirty="0"/>
          </a:p>
          <a:p>
            <a:pPr marL="903605" indent="-368300">
              <a:lnSpc>
                <a:spcPts val="3360"/>
              </a:lnSpc>
              <a:spcBef>
                <a:spcPts val="600"/>
              </a:spcBef>
              <a:buFont typeface="Arial" panose="020B0604020202020204" pitchFamily="34" charset="0"/>
              <a:buChar char="•"/>
              <a:defRPr/>
            </a:pPr>
            <a:r>
              <a:rPr lang="en-US" sz="2400" dirty="0"/>
              <a:t> Microsoft Visual Studio</a:t>
            </a:r>
            <a:r>
              <a:rPr lang="zh-CN" altLang="en-US" sz="2400" dirty="0"/>
              <a:t>（简称</a:t>
            </a:r>
            <a:r>
              <a:rPr lang="en-US" sz="2400" dirty="0"/>
              <a:t>VS</a:t>
            </a:r>
            <a:r>
              <a:rPr lang="zh-CN" altLang="en-US" sz="2400" dirty="0"/>
              <a:t>）系列</a:t>
            </a:r>
            <a:endParaRPr lang="en-US" altLang="zh-CN" sz="2400" dirty="0"/>
          </a:p>
          <a:p>
            <a:pPr marL="903605" indent="-368300">
              <a:lnSpc>
                <a:spcPts val="3360"/>
              </a:lnSpc>
              <a:spcBef>
                <a:spcPts val="600"/>
              </a:spcBef>
              <a:buFont typeface="Arial" panose="020B0604020202020204" pitchFamily="34" charset="0"/>
              <a:buChar char="•"/>
              <a:defRPr/>
            </a:pPr>
            <a:r>
              <a:rPr lang="en-US" sz="2400" dirty="0"/>
              <a:t> </a:t>
            </a:r>
            <a:r>
              <a:rPr lang="en-US" sz="2400" dirty="0" err="1"/>
              <a:t>Jbuilder</a:t>
            </a:r>
            <a:endParaRPr lang="en-US" sz="2400" dirty="0"/>
          </a:p>
          <a:p>
            <a:pPr marL="903605" indent="-368300">
              <a:lnSpc>
                <a:spcPts val="3360"/>
              </a:lnSpc>
              <a:spcBef>
                <a:spcPts val="600"/>
              </a:spcBef>
              <a:buFont typeface="Arial" panose="020B0604020202020204" pitchFamily="34" charset="0"/>
              <a:buChar char="•"/>
              <a:defRPr/>
            </a:pPr>
            <a:r>
              <a:rPr lang="en-US" sz="2400" dirty="0"/>
              <a:t> Eclipse</a:t>
            </a:r>
            <a:r>
              <a:rPr lang="zh-CN" altLang="en-US" sz="2400" dirty="0"/>
              <a:t>、</a:t>
            </a:r>
            <a:r>
              <a:rPr lang="en-US" sz="2400" dirty="0" err="1"/>
              <a:t>MyEclipse</a:t>
            </a:r>
            <a:endParaRPr lang="en-US" sz="2400" dirty="0"/>
          </a:p>
          <a:p>
            <a:pPr marL="903605" indent="-368300">
              <a:lnSpc>
                <a:spcPts val="3360"/>
              </a:lnSpc>
              <a:spcBef>
                <a:spcPts val="600"/>
              </a:spcBef>
              <a:buFont typeface="Arial" panose="020B0604020202020204" pitchFamily="34" charset="0"/>
              <a:buChar char="•"/>
              <a:defRPr/>
            </a:pPr>
            <a:r>
              <a:rPr lang="en-US" sz="2400" dirty="0"/>
              <a:t> </a:t>
            </a:r>
            <a:r>
              <a:rPr lang="en-US" sz="2400" dirty="0" err="1"/>
              <a:t>Netbeans</a:t>
            </a:r>
            <a:endParaRPr lang="zh-CN" altLang="en-US" sz="24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6" name="Rectangle 3"/>
          <p:cNvSpPr txBox="1">
            <a:spLocks noChangeArrowheads="1"/>
          </p:cNvSpPr>
          <p:nvPr/>
        </p:nvSpPr>
        <p:spPr bwMode="auto">
          <a:xfrm>
            <a:off x="357188" y="1500189"/>
            <a:ext cx="8429625" cy="5072083"/>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测试工具：</a:t>
            </a:r>
            <a:r>
              <a:rPr lang="zh-CN" altLang="en-US" sz="2800" b="1" kern="0" dirty="0">
                <a:latin typeface="楷体_GB2312" pitchFamily="49" charset="-122"/>
                <a:ea typeface="楷体_GB2312" pitchFamily="49" charset="-122"/>
              </a:rPr>
              <a:t>分为程序单元测试工具、组装测试工具和系统测试工具。 </a:t>
            </a:r>
            <a:endParaRPr lang="en-US" altLang="zh-CN" sz="2800" b="1" kern="0" dirty="0">
              <a:latin typeface="楷体_GB2312" pitchFamily="49" charset="-122"/>
              <a:ea typeface="楷体_GB2312" pitchFamily="49" charset="-122"/>
            </a:endParaRPr>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单元测试工具：</a:t>
            </a:r>
            <a:r>
              <a:rPr lang="zh-CN" altLang="en-US" sz="2400" dirty="0"/>
              <a:t>目前最流行的单元测试工具是</a:t>
            </a:r>
            <a:r>
              <a:rPr lang="en-US" sz="2400" dirty="0" err="1"/>
              <a:t>xUnit</a:t>
            </a:r>
            <a:r>
              <a:rPr lang="zh-CN" altLang="en-US" sz="2400" dirty="0"/>
              <a:t>系列框架。</a:t>
            </a:r>
            <a:endParaRPr lang="en-US" altLang="zh-CN" sz="2400" dirty="0"/>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组装测试工具：</a:t>
            </a:r>
            <a:r>
              <a:rPr lang="zh-CN" altLang="en-US" sz="2400" dirty="0"/>
              <a:t>也称为集成测试或联合测试。包括</a:t>
            </a:r>
            <a:r>
              <a:rPr lang="en-US" sz="2400" dirty="0" err="1"/>
              <a:t>WinRunner</a:t>
            </a:r>
            <a:r>
              <a:rPr lang="zh-CN" altLang="en-US" sz="2400" dirty="0"/>
              <a:t>、</a:t>
            </a:r>
            <a:r>
              <a:rPr lang="en-US" sz="2400" dirty="0"/>
              <a:t> IBM Rational Functional Tester</a:t>
            </a:r>
            <a:r>
              <a:rPr lang="zh-CN" altLang="en-US" sz="2400" dirty="0"/>
              <a:t>、</a:t>
            </a:r>
            <a:r>
              <a:rPr lang="en-US" sz="2400" dirty="0"/>
              <a:t> </a:t>
            </a:r>
            <a:r>
              <a:rPr lang="en-US" sz="2400" dirty="0" err="1"/>
              <a:t>TestDirector</a:t>
            </a:r>
            <a:r>
              <a:rPr lang="zh-CN" altLang="en-US" sz="2400" dirty="0"/>
              <a:t>等。</a:t>
            </a:r>
            <a:endParaRPr lang="en-US" altLang="zh-CN" sz="2400" dirty="0"/>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系统测试工具：</a:t>
            </a:r>
            <a:r>
              <a:rPr lang="zh-CN" altLang="en-US" sz="2400" dirty="0"/>
              <a:t>系统测试是对整个基于计算机的系统进行一系列不同考验的测试。</a:t>
            </a:r>
            <a:r>
              <a:rPr lang="en-US" sz="2400" dirty="0"/>
              <a:t> </a:t>
            </a:r>
            <a:r>
              <a:rPr lang="zh-CN" altLang="en-US" sz="2400" dirty="0"/>
              <a:t>典型工具包括</a:t>
            </a:r>
            <a:r>
              <a:rPr lang="en-US" sz="2400" dirty="0"/>
              <a:t>IBM Rational Robot</a:t>
            </a:r>
            <a:r>
              <a:rPr lang="zh-CN" altLang="en-US" sz="2400" dirty="0"/>
              <a:t>、</a:t>
            </a:r>
            <a:r>
              <a:rPr lang="en-US" sz="2400" dirty="0"/>
              <a:t> IBM Rational Quality Manager</a:t>
            </a:r>
            <a:r>
              <a:rPr lang="zh-CN" altLang="en-US" sz="2400" dirty="0"/>
              <a:t>、</a:t>
            </a:r>
            <a:r>
              <a:rPr lang="en-US" sz="2400" dirty="0"/>
              <a:t> </a:t>
            </a:r>
            <a:r>
              <a:rPr lang="en-US" sz="2400" dirty="0" err="1"/>
              <a:t>LoadRunner</a:t>
            </a:r>
            <a:r>
              <a:rPr lang="en-US" sz="2400" dirty="0"/>
              <a:t> </a:t>
            </a:r>
            <a:r>
              <a:rPr lang="zh-CN" altLang="en-US" sz="2400" dirty="0"/>
              <a:t>等。</a:t>
            </a:r>
            <a:endParaRPr lang="en-US" altLang="zh-CN" sz="24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spcAft>
                <a:spcPts val="1200"/>
              </a:spcAft>
            </a:pPr>
            <a:r>
              <a:rPr lang="zh-CN" altLang="en-US" dirty="0">
                <a:latin typeface="宋体" panose="02010600030101010101" pitchFamily="2" charset="-122"/>
                <a:ea typeface="宋体" panose="02010600030101010101" pitchFamily="2" charset="-122"/>
              </a:rPr>
              <a:t>本章对</a:t>
            </a:r>
            <a:r>
              <a:rPr lang="zh-CN" altLang="zh-CN" dirty="0">
                <a:latin typeface="宋体" panose="02010600030101010101" pitchFamily="2" charset="-122"/>
                <a:ea typeface="宋体" panose="02010600030101010101" pitchFamily="2" charset="-122"/>
              </a:rPr>
              <a:t>计算机软件工程学作一个简短的概述</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回顾计算机系统</a:t>
            </a:r>
            <a:r>
              <a:rPr lang="zh-CN" altLang="en-US" dirty="0">
                <a:latin typeface="宋体" panose="02010600030101010101" pitchFamily="2" charset="-122"/>
                <a:ea typeface="宋体" panose="02010600030101010101" pitchFamily="2" charset="-122"/>
              </a:rPr>
              <a:t>的</a:t>
            </a:r>
            <a:r>
              <a:rPr lang="zh-CN" altLang="zh-CN" dirty="0">
                <a:latin typeface="宋体" panose="02010600030101010101" pitchFamily="2" charset="-122"/>
                <a:ea typeface="宋体" panose="02010600030101010101" pitchFamily="2" charset="-122"/>
              </a:rPr>
              <a:t>发展简史</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spcAft>
                <a:spcPts val="1200"/>
              </a:spcAft>
            </a:pPr>
            <a:r>
              <a:rPr lang="zh-CN" altLang="en-US" dirty="0">
                <a:latin typeface="宋体" panose="02010600030101010101" pitchFamily="2" charset="-122"/>
                <a:ea typeface="宋体" panose="02010600030101010101" pitchFamily="2" charset="-122"/>
              </a:rPr>
              <a:t>本章</a:t>
            </a:r>
            <a:r>
              <a:rPr lang="zh-CN" altLang="zh-CN" dirty="0">
                <a:latin typeface="宋体" panose="02010600030101010101" pitchFamily="2" charset="-122"/>
                <a:ea typeface="宋体" panose="02010600030101010101" pitchFamily="2" charset="-122"/>
              </a:rPr>
              <a:t>概括的</a:t>
            </a:r>
            <a:r>
              <a:rPr lang="zh-CN" altLang="en-US" dirty="0">
                <a:latin typeface="宋体" panose="02010600030101010101" pitchFamily="2" charset="-122"/>
                <a:ea typeface="宋体" panose="02010600030101010101" pitchFamily="2" charset="-122"/>
              </a:rPr>
              <a:t>介绍</a:t>
            </a:r>
            <a:r>
              <a:rPr lang="zh-CN" altLang="zh-CN" dirty="0">
                <a:latin typeface="宋体" panose="02010600030101010101" pitchFamily="2" charset="-122"/>
                <a:ea typeface="宋体" panose="02010600030101010101" pitchFamily="2" charset="-122"/>
              </a:rPr>
              <a:t>软件工程的基本原理和方法</a:t>
            </a:r>
            <a:r>
              <a:rPr lang="zh-CN" altLang="en-US" dirty="0">
                <a:latin typeface="宋体" panose="02010600030101010101" pitchFamily="2" charset="-122"/>
                <a:ea typeface="宋体" panose="02010600030101010101" pitchFamily="2" charset="-122"/>
              </a:rPr>
              <a:t>，详细讲解生命周期相关知识。</a:t>
            </a:r>
            <a:endParaRPr lang="en-US" altLang="zh-CN" dirty="0">
              <a:latin typeface="宋体" panose="02010600030101010101" pitchFamily="2" charset="-122"/>
              <a:ea typeface="宋体" panose="02010600030101010101" pitchFamily="2" charset="-122"/>
            </a:endParaRPr>
          </a:p>
          <a:p>
            <a:pPr>
              <a:spcAft>
                <a:spcPts val="1200"/>
              </a:spcAft>
            </a:pPr>
            <a:r>
              <a:rPr lang="zh-CN" altLang="en-US" dirty="0">
                <a:latin typeface="宋体" panose="02010600030101010101" pitchFamily="2" charset="-122"/>
                <a:ea typeface="宋体" panose="02010600030101010101" pitchFamily="2" charset="-122"/>
              </a:rPr>
              <a:t>详细讲解</a:t>
            </a:r>
            <a:r>
              <a:rPr lang="en-US" altLang="zh-CN" dirty="0">
                <a:latin typeface="宋体" panose="02010600030101010101" pitchFamily="2" charset="-122"/>
                <a:ea typeface="宋体" panose="02010600030101010101" pitchFamily="2" charset="-122"/>
              </a:rPr>
              <a:t>8</a:t>
            </a:r>
            <a:r>
              <a:rPr lang="zh-CN" altLang="zh-CN" dirty="0">
                <a:latin typeface="宋体" panose="02010600030101010101" pitchFamily="2" charset="-122"/>
                <a:ea typeface="宋体" panose="02010600030101010101" pitchFamily="2" charset="-122"/>
              </a:rPr>
              <a:t>种典型的软件过程模型</a:t>
            </a:r>
            <a:endParaRPr lang="zh-CN" altLang="en-US"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p:txBody>
          <a:bodyPr/>
          <a:lstStyle/>
          <a:p>
            <a:r>
              <a:rPr lang="zh-CN" altLang="en-US" b="1" dirty="0"/>
              <a:t>本章小结</a:t>
            </a:r>
            <a:endParaRPr lang="zh-CN" altLang="en-US" b="1" dirty="0"/>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endParaRPr lang="zh-CN" altLang="en-US" dirty="0"/>
          </a:p>
        </p:txBody>
      </p:sp>
      <p:sp>
        <p:nvSpPr>
          <p:cNvPr id="3" name="内容占位符 2"/>
          <p:cNvSpPr>
            <a:spLocks noGrp="1"/>
          </p:cNvSpPr>
          <p:nvPr>
            <p:ph idx="1"/>
          </p:nvPr>
        </p:nvSpPr>
        <p:spPr>
          <a:xfrm>
            <a:off x="457200" y="1600200"/>
            <a:ext cx="8229600" cy="4925144"/>
          </a:xfrm>
        </p:spPr>
        <p:txBody>
          <a:bodyPr/>
          <a:lstStyle/>
          <a:p>
            <a:pPr marL="457200" lvl="0" indent="-457200">
              <a:buFont typeface="+mj-lt"/>
              <a:buAutoNum type="arabicPeriod"/>
            </a:pPr>
            <a:r>
              <a:rPr lang="zh-CN" altLang="en-US" sz="2400" dirty="0">
                <a:latin typeface="宋体" panose="02010600030101010101" pitchFamily="2" charset="-122"/>
                <a:ea typeface="宋体" panose="02010600030101010101" pitchFamily="2" charset="-122"/>
              </a:rPr>
              <a:t>在网上查阅资料，了解专业的软件公司、工程人员是如何谈软件工程的，如何进行项目管理的，至少看两篇文章（请写明文章来源）。然后写下你对软件工程的初步理解（请于下</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14</a:t>
            </a:r>
            <a:r>
              <a:rPr lang="zh-CN" altLang="en-US" sz="2400" dirty="0">
                <a:latin typeface="宋体" panose="02010600030101010101" pitchFamily="2" charset="-122"/>
                <a:ea typeface="宋体" panose="02010600030101010101" pitchFamily="2" charset="-122"/>
              </a:rPr>
              <a:t>日前发到我的课程）。至少包括下面内容</a:t>
            </a:r>
            <a:r>
              <a:rPr lang="zh-CN" altLang="en-US" sz="2400" dirty="0">
                <a:latin typeface="宋体" panose="02010600030101010101" pitchFamily="2" charset="-122"/>
                <a:ea typeface="宋体" panose="02010600030101010101" pitchFamily="2" charset="-122"/>
                <a:sym typeface="Wingdings" panose="05000000000000000000" pitchFamily="2" charset="2"/>
              </a:rPr>
              <a:t>：</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仔细阅读“</a:t>
            </a:r>
            <a:r>
              <a:rPr lang="zh-CN" altLang="en-US" sz="2400" b="1" dirty="0">
                <a:hlinkClick r:id="rId1" action="ppaction://hlinkfile"/>
              </a:rPr>
              <a:t>员工呼唤“炸掉华为研发金字塔”！</a:t>
            </a:r>
            <a:r>
              <a:rPr lang="zh-CN" altLang="en-US" sz="2400" dirty="0">
                <a:latin typeface="宋体" panose="02010600030101010101" pitchFamily="2" charset="-122"/>
                <a:ea typeface="宋体" panose="02010600030101010101" pitchFamily="2" charset="-122"/>
              </a:rPr>
              <a:t>”后的感想！</a:t>
            </a:r>
            <a:endParaRPr lang="en-US" altLang="zh-CN"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你认为什么是软件工程？</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为什么需要软件工程？</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你认为软件工程的主要内容有哪些？</a:t>
            </a:r>
            <a:endParaRPr lang="zh-CN" altLang="en-US" sz="2400" dirty="0">
              <a:latin typeface="宋体" panose="02010600030101010101" pitchFamily="2" charset="-122"/>
              <a:ea typeface="宋体" panose="02010600030101010101" pitchFamily="2" charset="-122"/>
            </a:endParaRPr>
          </a:p>
          <a:p>
            <a:pPr>
              <a:buNone/>
            </a:pPr>
            <a:r>
              <a:rPr lang="zh-CN" altLang="en-US" sz="2400" dirty="0">
                <a:latin typeface="宋体" panose="02010600030101010101" pitchFamily="2" charset="-122"/>
                <a:ea typeface="宋体" panose="02010600030101010101" pitchFamily="2" charset="-122"/>
              </a:rPr>
              <a:t>思考：</a:t>
            </a:r>
            <a:r>
              <a:rPr lang="en-US" altLang="zh-CN" sz="2400" dirty="0">
                <a:latin typeface="宋体" panose="02010600030101010101" pitchFamily="2" charset="-122"/>
                <a:ea typeface="宋体" panose="02010600030101010101" pitchFamily="2" charset="-122"/>
              </a:rPr>
              <a:t>P20  </a:t>
            </a:r>
            <a:r>
              <a:rPr lang="zh-CN" altLang="en-US" sz="2400" dirty="0">
                <a:latin typeface="宋体" panose="02010600030101010101" pitchFamily="2" charset="-122"/>
                <a:ea typeface="宋体" panose="02010600030101010101" pitchFamily="2" charset="-122"/>
              </a:rPr>
              <a:t>习题 </a:t>
            </a:r>
            <a:r>
              <a:rPr lang="en-US" altLang="zh-CN" sz="2400" dirty="0">
                <a:latin typeface="宋体" panose="02010600030101010101" pitchFamily="2" charset="-122"/>
                <a:ea typeface="宋体" panose="02010600030101010101" pitchFamily="2" charset="-122"/>
              </a:rPr>
              <a:t>1.6</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1.7</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1.13</a:t>
            </a:r>
            <a:endParaRPr lang="zh-CN" altLang="en-US"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P34  </a:t>
            </a:r>
            <a:r>
              <a:rPr lang="zh-CN" altLang="en-US" sz="2400" dirty="0">
                <a:latin typeface="宋体" panose="02010600030101010101" pitchFamily="2" charset="-122"/>
                <a:ea typeface="宋体" panose="02010600030101010101" pitchFamily="2" charset="-122"/>
              </a:rPr>
              <a:t>习题 </a:t>
            </a:r>
            <a:r>
              <a:rPr lang="en-US" altLang="zh-CN" sz="2400" dirty="0">
                <a:latin typeface="宋体" panose="02010600030101010101" pitchFamily="2" charset="-122"/>
                <a:ea typeface="宋体" panose="02010600030101010101" pitchFamily="2" charset="-122"/>
              </a:rPr>
              <a:t>2.1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2.9</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2.12</a:t>
            </a:r>
            <a:endParaRPr lang="zh-CN" altLang="en-US"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solidFill>
                  <a:srgbClr val="C00000"/>
                </a:solidFill>
                <a:latin typeface="+mn-lt"/>
              </a:rPr>
              <a:t>1.1 </a:t>
            </a:r>
            <a:r>
              <a:rPr lang="zh-CN" altLang="en-US" sz="3200" b="1" kern="0" dirty="0">
                <a:solidFill>
                  <a:srgbClr val="C00000"/>
                </a:solidFill>
                <a:latin typeface="+mn-lt"/>
              </a:rPr>
              <a:t>软件的概念、特性和分类</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1.2 </a:t>
            </a:r>
            <a:r>
              <a:rPr lang="zh-CN" altLang="en-US" sz="3200" b="1" kern="0" dirty="0">
                <a:solidFill>
                  <a:srgbClr val="002060"/>
                </a:solidFill>
                <a:latin typeface="+mn-lt"/>
              </a:rPr>
              <a:t>软件危机与软件工程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1.3 </a:t>
            </a:r>
            <a:r>
              <a:rPr lang="zh-CN" altLang="en-US" sz="3200" b="1" kern="0" dirty="0">
                <a:solidFill>
                  <a:srgbClr val="002060"/>
                </a:solidFill>
                <a:latin typeface="+mn-lt"/>
              </a:rPr>
              <a:t>系统工程的目标</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ChangeArrowheads="1"/>
          </p:cNvSpPr>
          <p:nvPr/>
        </p:nvSpPr>
        <p:spPr bwMode="auto">
          <a:xfrm>
            <a:off x="3962400" y="2057400"/>
            <a:ext cx="5181600" cy="4800600"/>
          </a:xfrm>
          <a:prstGeom prst="rect">
            <a:avLst/>
          </a:prstGeom>
          <a:solidFill>
            <a:schemeClr val="bg1"/>
          </a:solidFill>
          <a:ln w="9525">
            <a:noFill/>
            <a:miter lim="800000"/>
          </a:ln>
        </p:spPr>
        <p:txBody>
          <a:bodyPr wrap="none" anchor="ctr"/>
          <a:lstStyle/>
          <a:p>
            <a:pPr algn="ctr">
              <a:spcBef>
                <a:spcPct val="50000"/>
              </a:spcBef>
            </a:pPr>
            <a:endParaRPr lang="zh-CN" altLang="en-US"/>
          </a:p>
        </p:txBody>
      </p:sp>
      <p:grpSp>
        <p:nvGrpSpPr>
          <p:cNvPr id="2" name="Group 12"/>
          <p:cNvGrpSpPr/>
          <p:nvPr/>
        </p:nvGrpSpPr>
        <p:grpSpPr bwMode="auto">
          <a:xfrm>
            <a:off x="214313" y="1874838"/>
            <a:ext cx="8929688" cy="4983163"/>
            <a:chOff x="135" y="1181"/>
            <a:chExt cx="5625" cy="3139"/>
          </a:xfrm>
        </p:grpSpPr>
        <p:sp>
          <p:nvSpPr>
            <p:cNvPr id="35847" name="Text Box 1028"/>
            <p:cNvSpPr txBox="1">
              <a:spLocks noChangeArrowheads="1"/>
            </p:cNvSpPr>
            <p:nvPr/>
          </p:nvSpPr>
          <p:spPr bwMode="auto">
            <a:xfrm>
              <a:off x="135" y="1181"/>
              <a:ext cx="5520" cy="3139"/>
            </a:xfrm>
            <a:prstGeom prst="rect">
              <a:avLst/>
            </a:prstGeom>
            <a:noFill/>
            <a:ln w="9525">
              <a:noFill/>
              <a:miter lim="800000"/>
            </a:ln>
          </p:spPr>
          <p:txBody>
            <a:bodyPr>
              <a:spAutoFit/>
            </a:bodyPr>
            <a:lstStyle/>
            <a:p>
              <a:pPr>
                <a:lnSpc>
                  <a:spcPct val="90000"/>
                </a:lnSpc>
                <a:spcBef>
                  <a:spcPct val="20000"/>
                </a:spcBef>
                <a:buClr>
                  <a:srgbClr val="256EFF"/>
                </a:buClr>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rPr>
                <a:t>软件不仅仅是在计算机上运行的程序</a:t>
              </a:r>
              <a:endParaRPr lang="zh-CN" altLang="en-US" sz="2400" b="1" dirty="0">
                <a:solidFill>
                  <a:srgbClr val="C00000"/>
                </a:solidFill>
                <a:latin typeface="宋体" panose="02010600030101010101" pitchFamily="2" charset="-122"/>
                <a:ea typeface="宋体" panose="02010600030101010101" pitchFamily="2" charset="-122"/>
              </a:endParaRPr>
            </a:p>
            <a:p>
              <a:pPr>
                <a:lnSpc>
                  <a:spcPct val="90000"/>
                </a:lnSpc>
                <a:spcBef>
                  <a:spcPct val="20000"/>
                </a:spcBef>
                <a:buClr>
                  <a:srgbClr val="256EFF"/>
                </a:buClr>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rPr>
                <a:t>任何预先定义好有程序步骤的地方，都有软件的身影</a:t>
              </a:r>
              <a:endParaRPr lang="zh-CN" altLang="en-US" sz="2400" b="1" dirty="0">
                <a:solidFill>
                  <a:srgbClr val="C00000"/>
                </a:solidFill>
                <a:latin typeface="宋体" panose="02010600030101010101" pitchFamily="2" charset="-122"/>
                <a:ea typeface="宋体" panose="02010600030101010101" pitchFamily="2" charset="-122"/>
              </a:endParaRPr>
            </a:p>
            <a:p>
              <a:pPr>
                <a:lnSpc>
                  <a:spcPct val="90000"/>
                </a:lnSpc>
                <a:spcBef>
                  <a:spcPct val="20000"/>
                </a:spcBef>
                <a:buClr>
                  <a:srgbClr val="256EFF"/>
                </a:buClr>
                <a:buFont typeface="Wingdings" panose="05000000000000000000" pitchFamily="2" charset="2"/>
                <a:buBlip>
                  <a:blip r:embed="rId1"/>
                </a:buBlip>
              </a:pPr>
              <a:endParaRPr lang="en-US" altLang="zh-CN" b="1" dirty="0">
                <a:latin typeface="隶书" panose="02010509060101010101" pitchFamily="49" charset="-122"/>
              </a:endParaRPr>
            </a:p>
            <a:p>
              <a:pPr>
                <a:lnSpc>
                  <a:spcPct val="90000"/>
                </a:lnSpc>
                <a:spcBef>
                  <a:spcPct val="20000"/>
                </a:spcBef>
                <a:buClr>
                  <a:srgbClr val="256EFF"/>
                </a:buClr>
                <a:buFont typeface="Wingdings" panose="05000000000000000000" pitchFamily="2" charset="2"/>
                <a:buBlip>
                  <a:blip r:embed="rId1"/>
                </a:buBlip>
              </a:pPr>
              <a:r>
                <a:rPr lang="zh-CN" altLang="en-US" sz="2000" b="1" dirty="0">
                  <a:latin typeface="隶书" panose="02010509060101010101" pitchFamily="49" charset="-122"/>
                </a:rPr>
                <a:t>软件的应用领域</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系统软件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实时软件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商业软件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工程和科学计算软件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嵌入式软件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个人计算机软件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基于</a:t>
              </a:r>
              <a:r>
                <a:rPr lang="en-US" altLang="zh-CN" sz="2000" b="1" dirty="0">
                  <a:latin typeface="隶书" panose="02010509060101010101" pitchFamily="49" charset="-122"/>
                </a:rPr>
                <a:t>Web</a:t>
              </a:r>
              <a:r>
                <a:rPr lang="zh-CN" altLang="en-US" sz="2000" b="1" dirty="0">
                  <a:latin typeface="隶书" panose="02010509060101010101" pitchFamily="49" charset="-122"/>
                </a:rPr>
                <a:t>的软件（网站）</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人工智能软件</a:t>
              </a:r>
              <a:endParaRPr lang="en-US" altLang="zh-CN"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移动软件</a:t>
              </a:r>
              <a:endParaRPr lang="en-US" altLang="zh-CN" sz="2000" b="1" dirty="0">
                <a:latin typeface="隶书" panose="02010509060101010101" pitchFamily="49" charset="-122"/>
              </a:endParaRPr>
            </a:p>
            <a:p>
              <a:pPr marL="190500" lvl="1">
                <a:lnSpc>
                  <a:spcPct val="90000"/>
                </a:lnSpc>
                <a:spcBef>
                  <a:spcPct val="20000"/>
                </a:spcBef>
                <a:buClr>
                  <a:srgbClr val="256EFF"/>
                </a:buClr>
                <a:buFontTx/>
                <a:buChar char="–"/>
              </a:pPr>
              <a:r>
                <a:rPr lang="en-US" altLang="zh-CN" sz="2000" b="1" dirty="0">
                  <a:latin typeface="隶书" panose="02010509060101010101" pitchFamily="49" charset="-122"/>
                </a:rPr>
                <a:t>…………….</a:t>
              </a:r>
              <a:endParaRPr lang="zh-CN" altLang="en-US" sz="2000" b="1" dirty="0">
                <a:latin typeface="隶书" panose="02010509060101010101" pitchFamily="49" charset="-122"/>
              </a:endParaRPr>
            </a:p>
          </p:txBody>
        </p:sp>
        <p:pic>
          <p:nvPicPr>
            <p:cNvPr id="35848" name="Picture 1030" descr="kjcq2004011403-aaa"/>
            <p:cNvPicPr>
              <a:picLocks noChangeAspect="1" noChangeArrowheads="1"/>
            </p:cNvPicPr>
            <p:nvPr/>
          </p:nvPicPr>
          <p:blipFill>
            <a:blip r:embed="rId2"/>
            <a:srcRect/>
            <a:stretch>
              <a:fillRect/>
            </a:stretch>
          </p:blipFill>
          <p:spPr bwMode="auto">
            <a:xfrm>
              <a:off x="3408" y="2556"/>
              <a:ext cx="2352" cy="1764"/>
            </a:xfrm>
            <a:prstGeom prst="rect">
              <a:avLst/>
            </a:prstGeom>
            <a:noFill/>
            <a:ln w="9525">
              <a:noFill/>
              <a:miter lim="800000"/>
              <a:headEnd/>
              <a:tailEnd/>
            </a:ln>
          </p:spPr>
        </p:pic>
        <p:pic>
          <p:nvPicPr>
            <p:cNvPr id="35849" name="Picture 1033" descr="u=1187941564,2283283869&amp;gp=2"/>
            <p:cNvPicPr>
              <a:picLocks noChangeAspect="1" noChangeArrowheads="1"/>
            </p:cNvPicPr>
            <p:nvPr/>
          </p:nvPicPr>
          <p:blipFill>
            <a:blip r:embed="rId3"/>
            <a:srcRect/>
            <a:stretch>
              <a:fillRect/>
            </a:stretch>
          </p:blipFill>
          <p:spPr bwMode="auto">
            <a:xfrm>
              <a:off x="2496" y="3285"/>
              <a:ext cx="960" cy="800"/>
            </a:xfrm>
            <a:prstGeom prst="rect">
              <a:avLst/>
            </a:prstGeom>
            <a:noFill/>
            <a:ln w="9525">
              <a:noFill/>
              <a:miter lim="800000"/>
              <a:headEnd/>
              <a:tailEnd/>
            </a:ln>
          </p:spPr>
        </p:pic>
        <p:pic>
          <p:nvPicPr>
            <p:cNvPr id="35850" name="Picture 1034" descr="1071027374"/>
            <p:cNvPicPr>
              <a:picLocks noChangeAspect="1" noChangeArrowheads="1"/>
            </p:cNvPicPr>
            <p:nvPr/>
          </p:nvPicPr>
          <p:blipFill>
            <a:blip r:embed="rId4"/>
            <a:srcRect/>
            <a:stretch>
              <a:fillRect/>
            </a:stretch>
          </p:blipFill>
          <p:spPr bwMode="auto">
            <a:xfrm>
              <a:off x="2520" y="2304"/>
              <a:ext cx="928" cy="696"/>
            </a:xfrm>
            <a:prstGeom prst="rect">
              <a:avLst/>
            </a:prstGeom>
            <a:noFill/>
            <a:ln w="9525">
              <a:noFill/>
              <a:miter lim="800000"/>
              <a:headEnd/>
              <a:tailEnd/>
            </a:ln>
          </p:spPr>
        </p:pic>
        <p:sp>
          <p:nvSpPr>
            <p:cNvPr id="35851" name="Text Box 1035"/>
            <p:cNvSpPr txBox="1">
              <a:spLocks noChangeArrowheads="1"/>
            </p:cNvSpPr>
            <p:nvPr/>
          </p:nvSpPr>
          <p:spPr bwMode="auto">
            <a:xfrm>
              <a:off x="2400" y="1344"/>
              <a:ext cx="3360" cy="692"/>
            </a:xfrm>
            <a:prstGeom prst="rect">
              <a:avLst/>
            </a:prstGeom>
            <a:noFill/>
            <a:ln w="9525">
              <a:noFill/>
              <a:miter lim="800000"/>
            </a:ln>
          </p:spPr>
          <p:txBody>
            <a:bodyPr>
              <a:spAutoFit/>
            </a:bodyPr>
            <a:lstStyle/>
            <a:p>
              <a:pPr algn="ctr">
                <a:spcBef>
                  <a:spcPct val="50000"/>
                </a:spcBef>
              </a:pPr>
              <a:endParaRPr lang="zh-CN" altLang="zh-CN"/>
            </a:p>
          </p:txBody>
        </p:sp>
      </p:grpSp>
      <p:sp>
        <p:nvSpPr>
          <p:cNvPr id="14"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pic>
        <p:nvPicPr>
          <p:cNvPr id="35844" name="Picture 1031" descr="NewsMedia_267839"/>
          <p:cNvPicPr>
            <a:picLocks noChangeAspect="1" noChangeArrowheads="1"/>
          </p:cNvPicPr>
          <p:nvPr/>
        </p:nvPicPr>
        <p:blipFill>
          <a:blip r:embed="rId5"/>
          <a:srcRect/>
          <a:stretch>
            <a:fillRect/>
          </a:stretch>
        </p:blipFill>
        <p:spPr bwMode="auto">
          <a:xfrm>
            <a:off x="5383229" y="2840041"/>
            <a:ext cx="1546225" cy="1160463"/>
          </a:xfrm>
          <a:prstGeom prst="rect">
            <a:avLst/>
          </a:prstGeom>
          <a:noFill/>
          <a:ln w="9525">
            <a:noFill/>
            <a:miter lim="800000"/>
            <a:headEnd/>
            <a:tailEnd/>
          </a:ln>
        </p:spPr>
      </p:pic>
      <p:pic>
        <p:nvPicPr>
          <p:cNvPr id="35845" name="Picture 1032" descr="U67P2T1D284166F14DT20040118150159"/>
          <p:cNvPicPr>
            <a:picLocks noChangeAspect="1" noChangeArrowheads="1"/>
          </p:cNvPicPr>
          <p:nvPr/>
        </p:nvPicPr>
        <p:blipFill>
          <a:blip r:embed="rId6"/>
          <a:srcRect l="27870" t="4839" r="27563" b="8725"/>
          <a:stretch>
            <a:fillRect/>
          </a:stretch>
        </p:blipFill>
        <p:spPr bwMode="auto">
          <a:xfrm>
            <a:off x="7786711" y="2628907"/>
            <a:ext cx="1020556" cy="1657349"/>
          </a:xfrm>
          <a:prstGeom prst="rect">
            <a:avLst/>
          </a:prstGeom>
          <a:noFill/>
          <a:ln w="9525">
            <a:noFill/>
            <a:miter lim="800000"/>
            <a:headEnd/>
            <a:tailEnd/>
          </a:ln>
        </p:spPr>
      </p:pic>
      <p:sp>
        <p:nvSpPr>
          <p:cNvPr id="15" name="Rectangle 1027"/>
          <p:cNvSpPr txBox="1">
            <a:spLocks noChangeArrowheads="1"/>
          </p:cNvSpPr>
          <p:nvPr/>
        </p:nvSpPr>
        <p:spPr bwMode="auto">
          <a:xfrm>
            <a:off x="357158" y="1285860"/>
            <a:ext cx="8001000" cy="68580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rPr>
              <a:t>软件无处不在</a:t>
            </a:r>
            <a:endPar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Text Box 4"/>
          <p:cNvSpPr txBox="1">
            <a:spLocks noChangeArrowheads="1"/>
          </p:cNvSpPr>
          <p:nvPr/>
        </p:nvSpPr>
        <p:spPr bwMode="auto">
          <a:xfrm>
            <a:off x="857224" y="2214554"/>
            <a:ext cx="7215238" cy="3683060"/>
          </a:xfrm>
          <a:prstGeom prst="rect">
            <a:avLst/>
          </a:prstGeom>
          <a:noFill/>
          <a:ln w="9525">
            <a:noFill/>
            <a:miter lim="800000"/>
          </a:ln>
          <a:effec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ts val="4000"/>
              </a:lnSpc>
              <a:spcBef>
                <a:spcPct val="10000"/>
              </a:spcBef>
              <a:defRPr/>
            </a:pPr>
            <a:r>
              <a:rPr lang="en-US" altLang="zh-CN" sz="2800" b="1" dirty="0">
                <a:solidFill>
                  <a:srgbClr val="C00000"/>
                </a:solidFill>
                <a:latin typeface="宋体" panose="02010600030101010101" pitchFamily="2" charset="-122"/>
              </a:rPr>
              <a:t>    </a:t>
            </a:r>
            <a:r>
              <a:rPr lang="zh-CN" altLang="en-US" sz="2800" b="1" dirty="0">
                <a:solidFill>
                  <a:srgbClr val="C00000"/>
                </a:solidFill>
                <a:latin typeface="宋体" panose="02010600030101010101" pitchFamily="2" charset="-122"/>
              </a:rPr>
              <a:t>软件是信息化的核心，</a:t>
            </a:r>
            <a:r>
              <a:rPr lang="zh-CN" altLang="en-US" sz="2800" b="1" dirty="0">
                <a:latin typeface="宋体" panose="02010600030101010101" pitchFamily="2" charset="-122"/>
              </a:rPr>
              <a:t>国民经济、国防建设、社会发展及人民生活都离不开软件。软件产业是增长最快的朝阳产业，是高投入／高产出、无污染、低能耗的绿色产业。</a:t>
            </a:r>
            <a:r>
              <a:rPr lang="zh-CN" altLang="en-US" sz="2800" b="1" dirty="0">
                <a:solidFill>
                  <a:srgbClr val="C00000"/>
                </a:solidFill>
                <a:latin typeface="宋体" panose="02010600030101010101" pitchFamily="2" charset="-122"/>
              </a:rPr>
              <a:t>软件产业关系到国家经济和文化安全，体现了国家综合实力，是决定</a:t>
            </a:r>
            <a:r>
              <a:rPr lang="en-US" altLang="zh-CN" sz="2800" b="1" dirty="0">
                <a:solidFill>
                  <a:srgbClr val="C00000"/>
                </a:solidFill>
                <a:latin typeface="宋体" panose="02010600030101010101" pitchFamily="2" charset="-122"/>
              </a:rPr>
              <a:t>21</a:t>
            </a:r>
            <a:r>
              <a:rPr lang="zh-CN" altLang="en-US" sz="2800" b="1" dirty="0">
                <a:solidFill>
                  <a:srgbClr val="C00000"/>
                </a:solidFill>
                <a:latin typeface="宋体" panose="02010600030101010101" pitchFamily="2" charset="-122"/>
              </a:rPr>
              <a:t>世纪国际竞争地位的战略性产业。</a:t>
            </a:r>
            <a:r>
              <a:rPr lang="zh-CN" altLang="en-US" sz="2800" b="1" dirty="0">
                <a:latin typeface="宋体" panose="02010600030101010101" pitchFamily="2" charset="-122"/>
              </a:rPr>
              <a:t>　　</a:t>
            </a:r>
            <a:endParaRPr lang="zh-CN" altLang="en-US" sz="2800" b="1" dirty="0">
              <a:latin typeface="宋体" panose="02010600030101010101" pitchFamily="2" charset="-122"/>
            </a:endParaRPr>
          </a:p>
        </p:txBody>
      </p:sp>
      <p:sp>
        <p:nvSpPr>
          <p:cNvPr id="9"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10" name="Rectangle 1027"/>
          <p:cNvSpPr txBox="1">
            <a:spLocks noChangeArrowheads="1"/>
          </p:cNvSpPr>
          <p:nvPr/>
        </p:nvSpPr>
        <p:spPr bwMode="auto">
          <a:xfrm>
            <a:off x="357158" y="1428736"/>
            <a:ext cx="8001000" cy="68580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rPr>
              <a:t>软件无处不在</a:t>
            </a:r>
            <a:endPar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6147" name="Rectangle 3"/>
          <p:cNvSpPr>
            <a:spLocks noGrp="1" noChangeArrowheads="1"/>
          </p:cNvSpPr>
          <p:nvPr>
            <p:ph type="body" idx="1"/>
          </p:nvPr>
        </p:nvSpPr>
        <p:spPr/>
        <p:txBody>
          <a:bodyPr/>
          <a:lstStyle/>
          <a:p>
            <a:pPr marL="609600" indent="-609600" eaLnBrk="1" hangingPunct="1">
              <a:lnSpc>
                <a:spcPct val="90000"/>
              </a:lnSpc>
            </a:pPr>
            <a:r>
              <a:rPr lang="zh-CN" altLang="en-US" sz="3600" b="1" dirty="0">
                <a:solidFill>
                  <a:srgbClr val="CC0000"/>
                </a:solidFill>
                <a:ea typeface="宋体" panose="02010600030101010101" pitchFamily="2" charset="-122"/>
              </a:rPr>
              <a:t>软件的作用</a:t>
            </a:r>
            <a:endParaRPr lang="zh-CN" altLang="en-US" sz="3600" b="1" dirty="0">
              <a:solidFill>
                <a:srgbClr val="CC0000"/>
              </a:solidFill>
              <a:ea typeface="宋体" panose="02010600030101010101" pitchFamily="2" charset="-122"/>
            </a:endParaRPr>
          </a:p>
          <a:p>
            <a:pPr marL="609600" indent="-609600" eaLnBrk="1" hangingPunct="1">
              <a:lnSpc>
                <a:spcPct val="90000"/>
              </a:lnSpc>
              <a:spcAft>
                <a:spcPts val="1200"/>
              </a:spcAft>
              <a:buFontTx/>
              <a:buNone/>
            </a:pPr>
            <a:r>
              <a:rPr kumimoji="1" lang="zh-CN" altLang="en-US" b="1" dirty="0">
                <a:ea typeface="楷体_GB2312" pitchFamily="49" charset="-122"/>
              </a:rPr>
              <a:t>具有</a:t>
            </a:r>
            <a:r>
              <a:rPr kumimoji="1" lang="zh-CN" altLang="en-US" b="1" dirty="0">
                <a:solidFill>
                  <a:srgbClr val="3366FF"/>
                </a:solidFill>
                <a:ea typeface="楷体_GB2312" pitchFamily="49" charset="-122"/>
              </a:rPr>
              <a:t>产品</a:t>
            </a:r>
            <a:r>
              <a:rPr kumimoji="1" lang="zh-CN" altLang="en-US" b="1" dirty="0">
                <a:ea typeface="楷体_GB2312" pitchFamily="49" charset="-122"/>
              </a:rPr>
              <a:t>和</a:t>
            </a:r>
            <a:r>
              <a:rPr kumimoji="1" lang="zh-CN" altLang="en-US" b="1" dirty="0">
                <a:solidFill>
                  <a:srgbClr val="3366FF"/>
                </a:solidFill>
                <a:ea typeface="楷体_GB2312" pitchFamily="49" charset="-122"/>
              </a:rPr>
              <a:t>产品生产载体</a:t>
            </a:r>
            <a:r>
              <a:rPr kumimoji="1" lang="zh-CN" altLang="en-US" b="1" dirty="0">
                <a:ea typeface="楷体_GB2312" pitchFamily="49" charset="-122"/>
              </a:rPr>
              <a:t>的双重作用。</a:t>
            </a:r>
            <a:endParaRPr kumimoji="1" lang="zh-CN" altLang="en-US" b="1" dirty="0">
              <a:ea typeface="楷体_GB2312" pitchFamily="49" charset="-122"/>
            </a:endParaRPr>
          </a:p>
          <a:p>
            <a:pPr marL="609600" indent="-609600" eaLnBrk="1" hangingPunct="1">
              <a:lnSpc>
                <a:spcPct val="90000"/>
              </a:lnSpc>
              <a:spcAft>
                <a:spcPts val="1200"/>
              </a:spcAft>
              <a:buFontTx/>
              <a:buAutoNum type="arabicParenBoth"/>
            </a:pPr>
            <a:r>
              <a:rPr kumimoji="1" lang="zh-CN" altLang="en-US" sz="2800" b="1" dirty="0">
                <a:ea typeface="楷体_GB2312" pitchFamily="49" charset="-122"/>
              </a:rPr>
              <a:t>作为产品，软件显示了由计算机硬件体现的计算能力，扮演着信息转换的角色：产生、管理、查询、修改、显示或者传递各种不同的信息。</a:t>
            </a:r>
            <a:endParaRPr kumimoji="1" lang="zh-CN" altLang="en-US" sz="2800" b="1" dirty="0">
              <a:ea typeface="楷体_GB2312" pitchFamily="49" charset="-122"/>
            </a:endParaRPr>
          </a:p>
          <a:p>
            <a:pPr marL="609600" indent="-609600" eaLnBrk="1" hangingPunct="1">
              <a:lnSpc>
                <a:spcPct val="90000"/>
              </a:lnSpc>
              <a:spcAft>
                <a:spcPts val="1200"/>
              </a:spcAft>
              <a:buFontTx/>
              <a:buAutoNum type="arabicParenBoth"/>
            </a:pPr>
            <a:r>
              <a:rPr kumimoji="1" lang="zh-CN" altLang="en-US" sz="2800" b="1" dirty="0">
                <a:ea typeface="楷体_GB2312" pitchFamily="49" charset="-122"/>
              </a:rPr>
              <a:t>作为产品生产的载体，软件提供了计算机控制（操作系统）、信息通信（网络），以及应用程序开发和控制的基础平台（软件工具和环境）。</a:t>
            </a:r>
            <a:r>
              <a:rPr kumimoji="1" lang="zh-CN" altLang="en-US" b="1" dirty="0">
                <a:ea typeface="宋体" panose="02010600030101010101" pitchFamily="2" charset="-122"/>
              </a:rPr>
              <a:t> </a:t>
            </a:r>
            <a:endParaRPr kumimoji="1" lang="zh-CN" altLang="en-US" b="1" dirty="0">
              <a:ea typeface="宋体" panose="0201060003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7171" name="Rectangle 3"/>
          <p:cNvSpPr>
            <a:spLocks noGrp="1" noChangeArrowheads="1"/>
          </p:cNvSpPr>
          <p:nvPr>
            <p:ph type="body" idx="1"/>
          </p:nvPr>
        </p:nvSpPr>
        <p:spPr/>
        <p:txBody>
          <a:bodyPr/>
          <a:lstStyle/>
          <a:p>
            <a:pPr eaLnBrk="1" hangingPunct="1"/>
            <a:r>
              <a:rPr lang="zh-CN" altLang="en-US" b="1" dirty="0">
                <a:solidFill>
                  <a:srgbClr val="CC0000"/>
                </a:solidFill>
                <a:ea typeface="宋体" panose="02010600030101010101" pitchFamily="2" charset="-122"/>
              </a:rPr>
              <a:t>软件的概念</a:t>
            </a:r>
            <a:endParaRPr lang="zh-CN" altLang="en-US" b="1" dirty="0">
              <a:solidFill>
                <a:srgbClr val="CC0000"/>
              </a:solidFill>
              <a:ea typeface="宋体" panose="02010600030101010101" pitchFamily="2" charset="-122"/>
            </a:endParaRPr>
          </a:p>
          <a:p>
            <a:pPr eaLnBrk="1" hangingPunct="1">
              <a:buFontTx/>
              <a:buNone/>
            </a:pPr>
            <a:r>
              <a:rPr kumimoji="1" lang="zh-CN" altLang="en-US" b="1" dirty="0">
                <a:ea typeface="宋体" panose="02010600030101010101" pitchFamily="2" charset="-122"/>
              </a:rPr>
              <a:t>   </a:t>
            </a:r>
            <a:r>
              <a:rPr kumimoji="1" lang="zh-CN" altLang="en-US" sz="2800" b="1" dirty="0">
                <a:ea typeface="楷体_GB2312" pitchFamily="49" charset="-122"/>
              </a:rPr>
              <a:t>虽然软件对于现代的人并不陌生，但很多人对于软件的理解并不准确，“</a:t>
            </a:r>
            <a:r>
              <a:rPr kumimoji="1" lang="zh-CN" altLang="en-US" sz="2800" b="1" dirty="0">
                <a:solidFill>
                  <a:srgbClr val="0000FF"/>
                </a:solidFill>
                <a:ea typeface="楷体_GB2312" pitchFamily="49" charset="-122"/>
              </a:rPr>
              <a:t>软件就是程序，软件开发就是编程序</a:t>
            </a:r>
            <a:r>
              <a:rPr kumimoji="1" lang="zh-CN" altLang="en-US" sz="2800" b="1" dirty="0">
                <a:ea typeface="楷体_GB2312" pitchFamily="49" charset="-122"/>
              </a:rPr>
              <a:t>”的这种错误观点仍然存在。</a:t>
            </a:r>
            <a:endParaRPr kumimoji="1" lang="zh-CN" altLang="en-US" sz="2800" b="1" dirty="0">
              <a:ea typeface="楷体_GB2312" pitchFamily="49" charset="-122"/>
            </a:endParaRPr>
          </a:p>
        </p:txBody>
      </p:sp>
      <p:sp>
        <p:nvSpPr>
          <p:cNvPr id="7172" name="AutoShape 4"/>
          <p:cNvSpPr>
            <a:spLocks noChangeArrowheads="1"/>
          </p:cNvSpPr>
          <p:nvPr/>
        </p:nvSpPr>
        <p:spPr bwMode="auto">
          <a:xfrm>
            <a:off x="2987675" y="4221163"/>
            <a:ext cx="3241675" cy="1008062"/>
          </a:xfrm>
          <a:prstGeom prst="cloudCallout">
            <a:avLst>
              <a:gd name="adj1" fmla="val 94269"/>
              <a:gd name="adj2" fmla="val -143069"/>
            </a:avLst>
          </a:prstGeom>
          <a:solidFill>
            <a:schemeClr val="accent1"/>
          </a:solidFill>
          <a:ln w="9525">
            <a:solidFill>
              <a:schemeClr val="tx1"/>
            </a:solidFill>
            <a:round/>
          </a:ln>
        </p:spPr>
        <p:txBody>
          <a:bodyPr/>
          <a:lstStyle/>
          <a:p>
            <a:pPr algn="ctr"/>
            <a:r>
              <a:rPr lang="zh-CN" altLang="en-US" sz="2400">
                <a:solidFill>
                  <a:srgbClr val="CC0000"/>
                </a:solidFill>
                <a:ea typeface="华文行楷" panose="02010800040101010101" pitchFamily="2" charset="-122"/>
              </a:rPr>
              <a:t>什么是软件？</a:t>
            </a:r>
            <a:endParaRPr lang="zh-CN" altLang="en-US" sz="2400">
              <a:solidFill>
                <a:srgbClr val="CC0000"/>
              </a:solidFill>
              <a:ea typeface="华文行楷" panose="02010800040101010101" pitchFamily="2"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7171" name="Rectangle 3"/>
          <p:cNvSpPr>
            <a:spLocks noGrp="1" noChangeArrowheads="1"/>
          </p:cNvSpPr>
          <p:nvPr>
            <p:ph type="body" idx="1"/>
          </p:nvPr>
        </p:nvSpPr>
        <p:spPr>
          <a:xfrm>
            <a:off x="457200" y="1500174"/>
            <a:ext cx="8472518" cy="4525963"/>
          </a:xfrm>
        </p:spPr>
        <p:txBody>
          <a:bodyPr/>
          <a:lstStyle/>
          <a:p>
            <a:pPr eaLnBrk="1" hangingPunct="1"/>
            <a:r>
              <a:rPr lang="zh-CN" altLang="en-US" b="1" dirty="0">
                <a:solidFill>
                  <a:srgbClr val="CC0000"/>
                </a:solidFill>
                <a:ea typeface="宋体" panose="02010600030101010101" pitchFamily="2" charset="-122"/>
              </a:rPr>
              <a:t>软件的概念</a:t>
            </a:r>
            <a:endParaRPr lang="zh-CN" altLang="en-US" b="1" dirty="0">
              <a:solidFill>
                <a:srgbClr val="CC0000"/>
              </a:solidFill>
              <a:ea typeface="宋体" panose="02010600030101010101" pitchFamily="2" charset="-122"/>
            </a:endParaRPr>
          </a:p>
          <a:p>
            <a:pPr marL="535305" indent="-179705">
              <a:spcBef>
                <a:spcPts val="1800"/>
              </a:spcBef>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软件</a:t>
            </a:r>
            <a:r>
              <a:rPr kumimoji="1" lang="zh-CN" altLang="en-US" sz="2800" b="1" dirty="0">
                <a:latin typeface="Times New Roman" panose="02020603050405020304" pitchFamily="18" charset="0"/>
                <a:ea typeface="楷体_GB2312" pitchFamily="49" charset="-122"/>
              </a:rPr>
              <a:t>是计算机系统中与硬件相互依存的另一部分， 它是包括</a:t>
            </a:r>
            <a:r>
              <a:rPr kumimoji="1" lang="zh-CN" altLang="en-US" sz="2800" b="1" dirty="0">
                <a:solidFill>
                  <a:srgbClr val="3366FF"/>
                </a:solidFill>
                <a:latin typeface="Times New Roman" panose="02020603050405020304" pitchFamily="18" charset="0"/>
                <a:ea typeface="楷体_GB2312" pitchFamily="49" charset="-122"/>
              </a:rPr>
              <a:t>程序，数据</a:t>
            </a:r>
            <a:r>
              <a:rPr kumimoji="1" lang="zh-CN" altLang="en-US" sz="2800" b="1" dirty="0">
                <a:latin typeface="Times New Roman" panose="02020603050405020304" pitchFamily="18" charset="0"/>
                <a:ea typeface="楷体_GB2312" pitchFamily="49" charset="-122"/>
              </a:rPr>
              <a:t>及其</a:t>
            </a:r>
            <a:r>
              <a:rPr kumimoji="1" lang="zh-CN" altLang="en-US" sz="2800" b="1" dirty="0">
                <a:solidFill>
                  <a:srgbClr val="3366FF"/>
                </a:solidFill>
                <a:latin typeface="Times New Roman" panose="02020603050405020304" pitchFamily="18" charset="0"/>
                <a:ea typeface="楷体_GB2312" pitchFamily="49" charset="-122"/>
              </a:rPr>
              <a:t>相关文档</a:t>
            </a:r>
            <a:r>
              <a:rPr kumimoji="1" lang="zh-CN" altLang="en-US" sz="2800" b="1" dirty="0">
                <a:latin typeface="Times New Roman" panose="02020603050405020304" pitchFamily="18" charset="0"/>
                <a:ea typeface="楷体_GB2312" pitchFamily="49" charset="-122"/>
              </a:rPr>
              <a:t>的完整集合。</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程序</a:t>
            </a:r>
            <a:r>
              <a:rPr kumimoji="1" lang="zh-CN" altLang="en-US" sz="2800" b="1" dirty="0">
                <a:latin typeface="Times New Roman" panose="02020603050405020304" pitchFamily="18" charset="0"/>
                <a:ea typeface="楷体_GB2312" pitchFamily="49" charset="-122"/>
              </a:rPr>
              <a:t>是按事先设计的功能和性能要求执行的指令序列。</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数据</a:t>
            </a:r>
            <a:r>
              <a:rPr kumimoji="1" lang="zh-CN" altLang="en-US" sz="2800" b="1" dirty="0">
                <a:latin typeface="Times New Roman" panose="02020603050405020304" pitchFamily="18" charset="0"/>
                <a:ea typeface="楷体_GB2312" pitchFamily="49" charset="-122"/>
              </a:rPr>
              <a:t>是使程序能正常操纵信息的数据结构。</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文档</a:t>
            </a:r>
            <a:r>
              <a:rPr kumimoji="1" lang="zh-CN" altLang="en-US" sz="2800" b="1" dirty="0">
                <a:latin typeface="Times New Roman" panose="02020603050405020304" pitchFamily="18" charset="0"/>
                <a:ea typeface="楷体_GB2312" pitchFamily="49" charset="-122"/>
              </a:rPr>
              <a:t>是与程序开发，维护和使用有关的图文材料。</a:t>
            </a:r>
            <a:endParaRPr kumimoji="1" lang="zh-CN" altLang="en-US" sz="2800" b="1" dirty="0">
              <a:latin typeface="Times New Roman" panose="02020603050405020304" pitchFamily="18" charset="0"/>
              <a:ea typeface="楷体_GB2312" pitchFamily="49" charset="-122"/>
            </a:endParaRPr>
          </a:p>
          <a:p>
            <a:pPr eaLnBrk="1" hangingPunct="1">
              <a:buFontTx/>
              <a:buNone/>
            </a:pPr>
            <a:endParaRPr kumimoji="1" lang="zh-CN" altLang="en-US" sz="2800" b="1" dirty="0">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Text Box 3"/>
          <p:cNvSpPr txBox="1">
            <a:spLocks noChangeArrowheads="1"/>
          </p:cNvSpPr>
          <p:nvPr/>
        </p:nvSpPr>
        <p:spPr bwMode="auto">
          <a:xfrm>
            <a:off x="1300180" y="5441969"/>
            <a:ext cx="5772150" cy="701675"/>
          </a:xfrm>
          <a:prstGeom prst="rect">
            <a:avLst/>
          </a:prstGeom>
          <a:noFill/>
          <a:ln w="12700" cap="sq">
            <a:noFill/>
            <a:miter lim="800000"/>
          </a:ln>
        </p:spPr>
        <p:txBody>
          <a:bodyPr wrap="none">
            <a:spAutoFit/>
          </a:bodyPr>
          <a:lstStyle/>
          <a:p>
            <a:pPr algn="ctr"/>
            <a:r>
              <a:rPr kumimoji="1" lang="zh-CN" altLang="en-US" sz="4000" dirty="0">
                <a:latin typeface="华文隶书" panose="02010800040101010101" pitchFamily="2" charset="-122"/>
                <a:ea typeface="华文隶书" panose="02010800040101010101" pitchFamily="2" charset="-122"/>
              </a:rPr>
              <a:t>软件＝</a:t>
            </a:r>
            <a:r>
              <a:rPr kumimoji="1" lang="zh-CN" altLang="en-US" sz="4000" b="1" dirty="0">
                <a:solidFill>
                  <a:srgbClr val="FF3300"/>
                </a:solidFill>
                <a:latin typeface="华文隶书" panose="02010800040101010101" pitchFamily="2" charset="-122"/>
                <a:ea typeface="华文隶书" panose="02010800040101010101" pitchFamily="2" charset="-122"/>
              </a:rPr>
              <a:t>程序＋数据＋文档</a:t>
            </a:r>
            <a:endParaRPr kumimoji="1" lang="zh-CN" altLang="en-US" sz="4000" b="1" dirty="0">
              <a:solidFill>
                <a:srgbClr val="FF3300"/>
              </a:solidFill>
              <a:latin typeface="华文隶书" panose="02010800040101010101" pitchFamily="2" charset="-122"/>
              <a:ea typeface="华文隶书" panose="02010800040101010101" pitchFamily="2"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9219" name="Rectangle 3"/>
          <p:cNvSpPr>
            <a:spLocks noGrp="1" noChangeArrowheads="1"/>
          </p:cNvSpPr>
          <p:nvPr>
            <p:ph type="body" idx="1"/>
          </p:nvPr>
        </p:nvSpPr>
        <p:spPr>
          <a:xfrm>
            <a:off x="428596" y="1428736"/>
            <a:ext cx="8229600" cy="720725"/>
          </a:xfrm>
        </p:spPr>
        <p:txBody>
          <a:bodyPr/>
          <a:lstStyle/>
          <a:p>
            <a:pPr eaLnBrk="1" hangingPunct="1"/>
            <a:r>
              <a:rPr lang="zh-CN" altLang="en-US" b="1" dirty="0">
                <a:solidFill>
                  <a:srgbClr val="CC0000"/>
                </a:solidFill>
                <a:ea typeface="宋体" panose="02010600030101010101" pitchFamily="2" charset="-122"/>
              </a:rPr>
              <a:t>软件的特性</a:t>
            </a:r>
            <a:endParaRPr lang="zh-CN" altLang="en-US" b="1" dirty="0">
              <a:solidFill>
                <a:srgbClr val="CC0000"/>
              </a:solidFill>
              <a:ea typeface="宋体" panose="02010600030101010101" pitchFamily="2" charset="-122"/>
            </a:endParaRPr>
          </a:p>
        </p:txBody>
      </p:sp>
      <p:sp>
        <p:nvSpPr>
          <p:cNvPr id="91140" name="Rectangle 4"/>
          <p:cNvSpPr>
            <a:spLocks noChangeArrowheads="1"/>
          </p:cNvSpPr>
          <p:nvPr/>
        </p:nvSpPr>
        <p:spPr bwMode="auto">
          <a:xfrm>
            <a:off x="571472" y="2143116"/>
            <a:ext cx="8064500" cy="4183081"/>
          </a:xfrm>
          <a:prstGeom prst="rect">
            <a:avLst/>
          </a:prstGeom>
          <a:noFill/>
          <a:ln w="9525">
            <a:noFill/>
            <a:miter lim="800000"/>
          </a:ln>
          <a:effectLst/>
        </p:spPr>
        <p:txBody>
          <a:bodyPr/>
          <a:lstStyle/>
          <a:p>
            <a:pPr marL="342900" indent="-342900">
              <a:spcBef>
                <a:spcPct val="20000"/>
              </a:spcBef>
              <a:spcAft>
                <a:spcPts val="600"/>
              </a:spcAft>
              <a:defRPr/>
            </a:pPr>
            <a:r>
              <a:rPr lang="en-US" altLang="zh-CN" sz="2800" dirty="0">
                <a:solidFill>
                  <a:srgbClr val="008080"/>
                </a:solidFill>
                <a:ea typeface="楷体_GB2312" pitchFamily="49" charset="-122"/>
              </a:rPr>
              <a:t>(1)</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形态特性</a:t>
            </a:r>
            <a:r>
              <a:rPr lang="en-US" altLang="zh-CN" sz="2800" b="1" dirty="0">
                <a:solidFill>
                  <a:srgbClr val="008080"/>
                </a:solidFill>
                <a:ea typeface="楷体_GB2312" pitchFamily="49" charset="-122"/>
              </a:rPr>
              <a:t>: </a:t>
            </a:r>
            <a:r>
              <a:rPr lang="zh-CN" altLang="en-US" sz="2800" b="1" dirty="0">
                <a:ea typeface="楷体_GB2312" pitchFamily="49" charset="-122"/>
              </a:rPr>
              <a:t>软件是无形的、不可见的逻辑实体。度量常规产品的几何尺寸、物理性质和化学成分对它却是毫无意义的。</a:t>
            </a:r>
            <a:r>
              <a:rPr lang="zh-CN" altLang="en-US" sz="2800" dirty="0">
                <a:ea typeface="楷体_GB2312" pitchFamily="49" charset="-122"/>
              </a:rPr>
              <a:t> </a:t>
            </a:r>
            <a:endParaRPr lang="zh-CN" altLang="en-US" sz="2800" dirty="0">
              <a:ea typeface="楷体_GB2312" pitchFamily="49" charset="-122"/>
            </a:endParaRPr>
          </a:p>
          <a:p>
            <a:pPr marL="342900" indent="-342900">
              <a:spcBef>
                <a:spcPct val="20000"/>
              </a:spcBef>
              <a:spcAft>
                <a:spcPts val="600"/>
              </a:spcAft>
              <a:defRPr/>
            </a:pPr>
            <a:r>
              <a:rPr lang="en-US" altLang="zh-CN" sz="2800" dirty="0">
                <a:solidFill>
                  <a:srgbClr val="008080"/>
                </a:solidFill>
                <a:ea typeface="楷体_GB2312" pitchFamily="49" charset="-122"/>
              </a:rPr>
              <a:t>(2)</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智能特性</a:t>
            </a:r>
            <a:r>
              <a:rPr lang="zh-CN" altLang="en-US" sz="2800" b="1" dirty="0">
                <a:solidFill>
                  <a:srgbClr val="008080"/>
                </a:solidFill>
                <a:ea typeface="楷体_GB2312" pitchFamily="49" charset="-122"/>
              </a:rPr>
              <a:t>：</a:t>
            </a:r>
            <a:r>
              <a:rPr lang="zh-CN" altLang="en-US" sz="2800" b="1" dirty="0">
                <a:ea typeface="楷体_GB2312" pitchFamily="49" charset="-122"/>
              </a:rPr>
              <a:t>软件是复杂的智力产品，它的开发凝聚了人们的大量脑力劳动，它本身也体现了知识实践经验和人类的智慧，具有一定的智能。它可以帮助我们解决复杂的计算、分析、判断和决策问题。</a:t>
            </a:r>
            <a:endParaRPr lang="zh-CN" altLang="en-US" sz="2800" b="1" dirty="0">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28596" y="1571612"/>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b="1" dirty="0">
                <a:ea typeface="楷体_GB2312" pitchFamily="49" charset="-122"/>
              </a:rPr>
              <a:t>(3) </a:t>
            </a:r>
            <a:r>
              <a:rPr lang="zh-CN" altLang="en-US" sz="2800" b="1" dirty="0">
                <a:solidFill>
                  <a:srgbClr val="3366FF"/>
                </a:solidFill>
                <a:ea typeface="楷体_GB2312" pitchFamily="49" charset="-122"/>
              </a:rPr>
              <a:t>开发特性</a:t>
            </a:r>
            <a:r>
              <a:rPr lang="en-US" altLang="zh-CN" sz="2800" b="1" dirty="0">
                <a:solidFill>
                  <a:srgbClr val="3366FF"/>
                </a:solidFill>
                <a:ea typeface="楷体_GB2312" pitchFamily="49" charset="-122"/>
              </a:rPr>
              <a:t>: </a:t>
            </a:r>
            <a:r>
              <a:rPr lang="zh-CN" altLang="en-US" sz="2800" b="1" dirty="0">
                <a:ea typeface="楷体_GB2312" pitchFamily="49" charset="-122"/>
              </a:rPr>
              <a:t>尽管已经有了一些工具（也是软件）来辅助软件开发工作，但到目前为止尚未实现自动化。软件开发中仍然包含了相当份量的个体劳动，使得这一大规模知识型工作充满了个人行为和个人因素。 </a:t>
            </a:r>
            <a:endParaRPr lang="zh-CN" altLang="en-US" sz="2800" b="1" dirty="0">
              <a:ea typeface="楷体_GB2312" pitchFamily="49" charset="-122"/>
            </a:endParaRPr>
          </a:p>
          <a:p>
            <a:pPr marL="342900" indent="-342900">
              <a:lnSpc>
                <a:spcPct val="130000"/>
              </a:lnSpc>
              <a:spcBef>
                <a:spcPct val="20000"/>
              </a:spcBef>
              <a:defRPr/>
            </a:pPr>
            <a:r>
              <a:rPr lang="en-US" altLang="zh-CN" sz="2800" b="1" dirty="0">
                <a:ea typeface="楷体_GB2312" pitchFamily="49" charset="-122"/>
              </a:rPr>
              <a:t>(4) </a:t>
            </a:r>
            <a:r>
              <a:rPr lang="zh-CN" altLang="en-US" sz="2800" b="1" dirty="0">
                <a:solidFill>
                  <a:srgbClr val="3366FF"/>
                </a:solidFill>
                <a:ea typeface="楷体_GB2312" pitchFamily="49" charset="-122"/>
              </a:rPr>
              <a:t>质量特性：</a:t>
            </a:r>
            <a:r>
              <a:rPr lang="zh-CN" altLang="en-US" sz="2800" b="1" dirty="0">
                <a:ea typeface="楷体_GB2312" pitchFamily="49" charset="-122"/>
              </a:rPr>
              <a:t>目前还无法得到完全没有缺陷的软件产品 。</a:t>
            </a:r>
            <a:endParaRPr lang="zh-CN" altLang="en-US" sz="2800" b="1" dirty="0">
              <a:ea typeface="楷体_GB2312" pitchFamily="49" charset="-122"/>
            </a:endParaRPr>
          </a:p>
        </p:txBody>
      </p:sp>
      <p:sp>
        <p:nvSpPr>
          <p:cNvPr id="10243"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b="1" dirty="0"/>
              <a:t>Course Information</a:t>
            </a:r>
            <a:endParaRPr lang="en-US" altLang="zh-CN" b="1" dirty="0"/>
          </a:p>
        </p:txBody>
      </p:sp>
      <p:sp>
        <p:nvSpPr>
          <p:cNvPr id="7171" name="Rectangle 3"/>
          <p:cNvSpPr>
            <a:spLocks noGrp="1" noChangeArrowheads="1"/>
          </p:cNvSpPr>
          <p:nvPr>
            <p:ph idx="1"/>
          </p:nvPr>
        </p:nvSpPr>
        <p:spPr>
          <a:xfrm>
            <a:off x="457200" y="1428736"/>
            <a:ext cx="8229600" cy="5072098"/>
          </a:xfrm>
        </p:spPr>
        <p:txBody>
          <a:bodyPr/>
          <a:lstStyle/>
          <a:p>
            <a:r>
              <a:rPr lang="zh-CN" altLang="en-US" b="1" dirty="0">
                <a:solidFill>
                  <a:srgbClr val="C00000"/>
                </a:solidFill>
                <a:latin typeface="宋体" panose="02010600030101010101" pitchFamily="2" charset="-122"/>
                <a:ea typeface="宋体" panose="02010600030101010101" pitchFamily="2" charset="-122"/>
              </a:rPr>
              <a:t>教师：</a:t>
            </a:r>
            <a:r>
              <a:rPr lang="zh-CN" altLang="en-US" sz="3200" b="1" dirty="0">
                <a:solidFill>
                  <a:srgbClr val="C00000"/>
                </a:solidFill>
                <a:latin typeface="宋体" panose="02010600030101010101" pitchFamily="2" charset="-122"/>
                <a:ea typeface="宋体" panose="02010600030101010101" pitchFamily="2" charset="-122"/>
              </a:rPr>
              <a:t> </a:t>
            </a:r>
            <a:endParaRPr lang="zh-CN" altLang="en-US" sz="3200" b="1" dirty="0">
              <a:solidFill>
                <a:srgbClr val="C00000"/>
              </a:solidFill>
              <a:latin typeface="宋体" panose="02010600030101010101" pitchFamily="2" charset="-122"/>
              <a:ea typeface="宋体" panose="02010600030101010101" pitchFamily="2" charset="-122"/>
            </a:endParaRPr>
          </a:p>
          <a:p>
            <a:pPr marL="716280" lvl="2"/>
            <a:r>
              <a:rPr lang="en-US" altLang="zh-CN" sz="2800" b="1" dirty="0">
                <a:latin typeface="宋体" panose="02010600030101010101" pitchFamily="2" charset="-122"/>
                <a:ea typeface="宋体" panose="02010600030101010101" pitchFamily="2" charset="-122"/>
              </a:rPr>
              <a:t>Name: </a:t>
            </a:r>
            <a:r>
              <a:rPr lang="zh-CN" altLang="en-US" sz="2800" b="1" dirty="0">
                <a:latin typeface="宋体" panose="02010600030101010101" pitchFamily="2" charset="-122"/>
                <a:ea typeface="宋体" panose="02010600030101010101" pitchFamily="2" charset="-122"/>
              </a:rPr>
              <a:t>潘光晖</a:t>
            </a:r>
            <a:endParaRPr lang="en-US" altLang="zh-CN" sz="2500" b="1" dirty="0">
              <a:latin typeface="宋体" panose="02010600030101010101" pitchFamily="2" charset="-122"/>
              <a:ea typeface="宋体" panose="02010600030101010101" pitchFamily="2" charset="-122"/>
            </a:endParaRPr>
          </a:p>
          <a:p>
            <a:pPr marL="716280" lvl="2"/>
            <a:r>
              <a:rPr lang="en-US" altLang="zh-CN" sz="2500" b="1" dirty="0">
                <a:latin typeface="宋体" panose="02010600030101010101" pitchFamily="2" charset="-122"/>
                <a:ea typeface="宋体" panose="02010600030101010101" pitchFamily="2" charset="-122"/>
              </a:rPr>
              <a:t>E-mail: 2985374</a:t>
            </a:r>
            <a:r>
              <a:rPr lang="en-US" altLang="zh-CN" sz="2500" b="1" dirty="0">
                <a:latin typeface="宋体" panose="02010600030101010101" pitchFamily="2" charset="-122"/>
                <a:ea typeface="宋体" panose="02010600030101010101" pitchFamily="2" charset="-122"/>
                <a:hlinkClick r:id="rId1"/>
              </a:rPr>
              <a:t>@qq.com</a:t>
            </a:r>
            <a:endParaRPr lang="en-US" altLang="zh-CN" sz="2500" b="1" dirty="0">
              <a:latin typeface="宋体" panose="02010600030101010101" pitchFamily="2" charset="-122"/>
              <a:ea typeface="宋体" panose="02010600030101010101" pitchFamily="2" charset="-122"/>
            </a:endParaRPr>
          </a:p>
          <a:p>
            <a:pPr marL="716280" lvl="2"/>
            <a:r>
              <a:rPr lang="en-US" altLang="zh-CN" sz="2500" b="1" dirty="0">
                <a:latin typeface="宋体" panose="02010600030101010101" pitchFamily="2" charset="-122"/>
                <a:ea typeface="宋体" panose="02010600030101010101" pitchFamily="2" charset="-122"/>
              </a:rPr>
              <a:t>Tel:18030671719</a:t>
            </a:r>
            <a:endParaRPr lang="en-US" altLang="zh-CN" sz="2500" b="1" dirty="0">
              <a:latin typeface="宋体" panose="02010600030101010101" pitchFamily="2" charset="-122"/>
              <a:ea typeface="宋体" panose="02010600030101010101" pitchFamily="2" charset="-122"/>
            </a:endParaRPr>
          </a:p>
          <a:p>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总学时：</a:t>
            </a:r>
            <a:r>
              <a:rPr lang="en-US" altLang="zh-CN" b="1" dirty="0">
                <a:solidFill>
                  <a:srgbClr val="C00000"/>
                </a:solidFill>
                <a:latin typeface="宋体" panose="02010600030101010101" pitchFamily="2" charset="-122"/>
                <a:ea typeface="宋体" panose="02010600030101010101" pitchFamily="2" charset="-122"/>
              </a:rPr>
              <a:t>40</a:t>
            </a:r>
            <a:r>
              <a:rPr lang="zh-CN" altLang="en-US" b="1" dirty="0">
                <a:solidFill>
                  <a:srgbClr val="C00000"/>
                </a:solidFill>
                <a:latin typeface="宋体" panose="02010600030101010101" pitchFamily="2" charset="-122"/>
                <a:ea typeface="宋体" panose="02010600030101010101" pitchFamily="2" charset="-122"/>
              </a:rPr>
              <a:t>学时</a:t>
            </a:r>
            <a:endParaRPr lang="zh-CN" altLang="en-US" b="1" dirty="0">
              <a:solidFill>
                <a:srgbClr val="C00000"/>
              </a:solidFill>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讲授：</a:t>
            </a:r>
            <a:r>
              <a:rPr lang="en-US" altLang="zh-CN" b="1" dirty="0">
                <a:latin typeface="宋体" panose="02010600030101010101" pitchFamily="2" charset="-122"/>
                <a:ea typeface="宋体" panose="02010600030101010101" pitchFamily="2" charset="-122"/>
              </a:rPr>
              <a:t>32</a:t>
            </a:r>
            <a:r>
              <a:rPr lang="zh-CN" altLang="en-US" b="1" dirty="0">
                <a:latin typeface="宋体" panose="02010600030101010101" pitchFamily="2" charset="-122"/>
                <a:ea typeface="宋体" panose="02010600030101010101" pitchFamily="2" charset="-122"/>
              </a:rPr>
              <a:t>学时 </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实验：</a:t>
            </a:r>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学时</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4" name="灯片编号占位符 5"/>
          <p:cNvSpPr>
            <a:spLocks noGrp="1"/>
          </p:cNvSpPr>
          <p:nvPr>
            <p:ph type="sldNum" sz="quarter" idx="12"/>
          </p:nvPr>
        </p:nvSpPr>
        <p:spPr/>
        <p:txBody>
          <a:bodyPr/>
          <a:lstStyle/>
          <a:p>
            <a:fld id="{E1558C2E-348B-4580-9484-463E89C5441F}" type="slidenum">
              <a:rPr lang="en-US" altLang="zh-CN"/>
            </a:fld>
            <a:endParaRPr lang="en-US" altLang="zh-C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a typeface="楷体_GB2312" pitchFamily="49" charset="-122"/>
              </a:rPr>
              <a:t>(5)</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生产特性</a:t>
            </a:r>
            <a:r>
              <a:rPr lang="en-US" altLang="zh-CN" sz="2800" b="1" dirty="0">
                <a:solidFill>
                  <a:srgbClr val="008080"/>
                </a:solidFill>
                <a:ea typeface="楷体_GB2312" pitchFamily="49" charset="-122"/>
              </a:rPr>
              <a:t>:</a:t>
            </a:r>
            <a:r>
              <a:rPr lang="zh-CN" altLang="en-US" sz="2800" b="1" dirty="0">
                <a:ea typeface="楷体_GB2312" pitchFamily="49" charset="-122"/>
              </a:rPr>
              <a:t>与硬件或传统的制造业产品的生产完全不同，软件一旦设计开发出来，如果需要提供多个用户，它的复制十分简单，其成本也极为有限 。 </a:t>
            </a:r>
            <a:endParaRPr lang="zh-CN" altLang="en-US" sz="2800" b="1" dirty="0">
              <a:ea typeface="楷体_GB2312" pitchFamily="49" charset="-122"/>
            </a:endParaRPr>
          </a:p>
          <a:p>
            <a:pPr marL="342900" indent="-342900">
              <a:lnSpc>
                <a:spcPct val="130000"/>
              </a:lnSpc>
              <a:spcBef>
                <a:spcPct val="20000"/>
              </a:spcBef>
              <a:defRPr/>
            </a:pPr>
            <a:r>
              <a:rPr lang="en-US" altLang="zh-CN" sz="2800" dirty="0">
                <a:solidFill>
                  <a:srgbClr val="008080"/>
                </a:solidFill>
                <a:ea typeface="楷体_GB2312" pitchFamily="49" charset="-122"/>
              </a:rPr>
              <a:t>(6)</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管理特性</a:t>
            </a:r>
            <a:r>
              <a:rPr lang="zh-CN" altLang="en-US" sz="2800" b="1" dirty="0">
                <a:solidFill>
                  <a:srgbClr val="008080"/>
                </a:solidFill>
                <a:ea typeface="楷体_GB2312" pitchFamily="49" charset="-122"/>
              </a:rPr>
              <a:t>：</a:t>
            </a:r>
            <a:r>
              <a:rPr lang="zh-CN" altLang="en-US" sz="2800" b="1" dirty="0">
                <a:ea typeface="楷体_GB2312" pitchFamily="49" charset="-122"/>
              </a:rPr>
              <a:t>由于上述的几个特点，使得软件的开发管理显得更为重要，也更为独特 。</a:t>
            </a:r>
            <a:endParaRPr lang="zh-CN" altLang="en-US" sz="2800" b="1" dirty="0">
              <a:ea typeface="楷体_GB2312" pitchFamily="49" charset="-122"/>
            </a:endParaRPr>
          </a:p>
        </p:txBody>
      </p:sp>
      <p:sp>
        <p:nvSpPr>
          <p:cNvPr id="11267"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a typeface="楷体_GB2312" pitchFamily="49" charset="-122"/>
              </a:rPr>
              <a:t>(7)</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环境特性</a:t>
            </a:r>
            <a:r>
              <a:rPr lang="en-US" altLang="zh-CN" sz="2800" b="1" dirty="0">
                <a:solidFill>
                  <a:srgbClr val="008080"/>
                </a:solidFill>
                <a:ea typeface="楷体_GB2312" pitchFamily="49" charset="-122"/>
              </a:rPr>
              <a:t>:</a:t>
            </a:r>
            <a:r>
              <a:rPr lang="zh-CN" altLang="zh-CN" sz="2800" b="1" dirty="0">
                <a:ea typeface="楷体_GB2312" pitchFamily="49" charset="-122"/>
              </a:rPr>
              <a:t>软件的开发和运行都离不开相关的计算机系统环境，包括支持它的开发和运行的相关硬件和软件。软件对于计算机系统的环境有着不可摆脱的依赖性。</a:t>
            </a:r>
            <a:r>
              <a:rPr lang="zh-CN" altLang="en-US" sz="2800" b="1" dirty="0">
                <a:ea typeface="楷体_GB2312" pitchFamily="49" charset="-122"/>
              </a:rPr>
              <a:t> </a:t>
            </a:r>
            <a:endParaRPr lang="zh-CN" altLang="en-US" sz="2800" b="1" dirty="0">
              <a:ea typeface="楷体_GB2312" pitchFamily="49" charset="-122"/>
            </a:endParaRPr>
          </a:p>
          <a:p>
            <a:pPr marL="342900" indent="-342900">
              <a:lnSpc>
                <a:spcPct val="130000"/>
              </a:lnSpc>
              <a:spcBef>
                <a:spcPct val="20000"/>
              </a:spcBef>
              <a:defRPr/>
            </a:pPr>
            <a:r>
              <a:rPr lang="en-US" altLang="zh-CN" sz="2800" dirty="0">
                <a:solidFill>
                  <a:srgbClr val="008080"/>
                </a:solidFill>
                <a:ea typeface="楷体_GB2312" pitchFamily="49" charset="-122"/>
              </a:rPr>
              <a:t>(8)</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维护特性</a:t>
            </a:r>
            <a:r>
              <a:rPr lang="zh-CN" altLang="en-US" sz="2800" b="1" dirty="0">
                <a:solidFill>
                  <a:srgbClr val="008080"/>
                </a:solidFill>
                <a:ea typeface="楷体_GB2312" pitchFamily="49" charset="-122"/>
              </a:rPr>
              <a:t>：</a:t>
            </a:r>
            <a:r>
              <a:rPr lang="zh-CN" altLang="en-US" sz="2800" b="1" dirty="0">
                <a:ea typeface="楷体_GB2312" pitchFamily="49" charset="-122"/>
              </a:rPr>
              <a:t>软件投入使用以后需要进行维护，但这种维护与传统产业产品的维护概念有着很大差别。</a:t>
            </a:r>
            <a:r>
              <a:rPr lang="zh-CN" altLang="en-US" sz="2800" b="1" dirty="0"/>
              <a:t> </a:t>
            </a:r>
            <a:endParaRPr lang="zh-CN" altLang="en-US" sz="2800" b="1" dirty="0">
              <a:ea typeface="楷体_GB2312" pitchFamily="49" charset="-122"/>
            </a:endParaRPr>
          </a:p>
        </p:txBody>
      </p:sp>
      <p:sp>
        <p:nvSpPr>
          <p:cNvPr id="12291"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checkerboard(across)">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checkerboard(across)">
                                      <p:cBhvr>
                                        <p:cTn id="12" dur="500"/>
                                        <p:tgtEl>
                                          <p:spTgt spid="942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ffectLst>
                  <a:outerShdw blurRad="38100" dist="38100" dir="2700000" algn="tl">
                    <a:srgbClr val="C0C0C0"/>
                  </a:outerShdw>
                </a:effectLst>
                <a:ea typeface="楷体_GB2312" pitchFamily="49" charset="-122"/>
              </a:rPr>
              <a:t>(9)</a:t>
            </a:r>
            <a:r>
              <a:rPr lang="en-US" altLang="zh-CN" sz="2800" dirty="0">
                <a:solidFill>
                  <a:srgbClr val="0000FF"/>
                </a:solidFill>
                <a:effectLst>
                  <a:outerShdw blurRad="38100" dist="38100" dir="2700000" algn="tl">
                    <a:srgbClr val="C0C0C0"/>
                  </a:outerShdw>
                </a:effectLst>
                <a:ea typeface="楷体_GB2312" pitchFamily="49" charset="-122"/>
              </a:rPr>
              <a:t> </a:t>
            </a:r>
            <a:r>
              <a:rPr lang="zh-CN" altLang="en-US" sz="2800" b="1" dirty="0">
                <a:solidFill>
                  <a:srgbClr val="0000FF"/>
                </a:solidFill>
                <a:effectLst>
                  <a:outerShdw blurRad="38100" dist="38100" dir="2700000" algn="tl">
                    <a:srgbClr val="C0C0C0"/>
                  </a:outerShdw>
                </a:effectLst>
                <a:ea typeface="楷体_GB2312" pitchFamily="49" charset="-122"/>
              </a:rPr>
              <a:t>废弃特性</a:t>
            </a:r>
            <a:r>
              <a:rPr lang="en-US" altLang="zh-CN" sz="2800" b="1" dirty="0">
                <a:solidFill>
                  <a:srgbClr val="008080"/>
                </a:solidFill>
                <a:effectLst>
                  <a:outerShdw blurRad="38100" dist="38100" dir="2700000" algn="tl">
                    <a:srgbClr val="C0C0C0"/>
                  </a:outerShdw>
                </a:effectLst>
                <a:ea typeface="楷体_GB2312" pitchFamily="49" charset="-122"/>
              </a:rPr>
              <a:t>: </a:t>
            </a:r>
            <a:r>
              <a:rPr lang="zh-CN" altLang="en-US" sz="2800" b="1" dirty="0">
                <a:effectLst>
                  <a:outerShdw blurRad="38100" dist="38100" dir="2700000" algn="tl">
                    <a:srgbClr val="C0C0C0"/>
                  </a:outerShdw>
                </a:effectLst>
                <a:ea typeface="楷体_GB2312" pitchFamily="49" charset="-122"/>
              </a:rPr>
              <a:t>与硬件不同，软件并不是由于被“用坏”而被废弃的</a:t>
            </a:r>
            <a:r>
              <a:rPr lang="zh-CN" altLang="en-US" sz="2800" dirty="0">
                <a:effectLst>
                  <a:outerShdw blurRad="38100" dist="38100" dir="2700000" algn="tl">
                    <a:srgbClr val="C0C0C0"/>
                  </a:outerShdw>
                </a:effectLst>
                <a:ea typeface="楷体_GB2312" pitchFamily="49" charset="-122"/>
              </a:rPr>
              <a:t> </a:t>
            </a:r>
            <a:r>
              <a:rPr lang="zh-CN" altLang="zh-CN" sz="2800" dirty="0">
                <a:effectLst>
                  <a:outerShdw blurRad="38100" dist="38100" dir="2700000" algn="tl">
                    <a:srgbClr val="C0C0C0"/>
                  </a:outerShdw>
                </a:effectLst>
                <a:ea typeface="楷体_GB2312" pitchFamily="49" charset="-122"/>
              </a:rPr>
              <a:t>。</a:t>
            </a:r>
            <a:r>
              <a:rPr lang="zh-CN" altLang="en-US" sz="2800" dirty="0">
                <a:effectLst>
                  <a:outerShdw blurRad="38100" dist="38100" dir="2700000" algn="tl">
                    <a:srgbClr val="C0C0C0"/>
                  </a:outerShdw>
                </a:effectLst>
                <a:ea typeface="楷体_GB2312" pitchFamily="49" charset="-122"/>
              </a:rPr>
              <a:t> </a:t>
            </a:r>
            <a:endParaRPr lang="zh-CN" altLang="en-US" sz="2800" dirty="0">
              <a:effectLst>
                <a:outerShdw blurRad="38100" dist="38100" dir="2700000" algn="tl">
                  <a:srgbClr val="C0C0C0"/>
                </a:outerShdw>
              </a:effectLst>
              <a:ea typeface="楷体_GB2312" pitchFamily="49" charset="-122"/>
            </a:endParaRPr>
          </a:p>
          <a:p>
            <a:pPr marL="342900" indent="-342900">
              <a:lnSpc>
                <a:spcPct val="130000"/>
              </a:lnSpc>
              <a:spcBef>
                <a:spcPct val="20000"/>
              </a:spcBef>
              <a:defRPr/>
            </a:pPr>
            <a:r>
              <a:rPr lang="en-US" altLang="zh-CN" sz="2800" dirty="0">
                <a:solidFill>
                  <a:srgbClr val="008080"/>
                </a:solidFill>
                <a:effectLst>
                  <a:outerShdw blurRad="38100" dist="38100" dir="2700000" algn="tl">
                    <a:srgbClr val="C0C0C0"/>
                  </a:outerShdw>
                </a:effectLst>
                <a:ea typeface="楷体_GB2312" pitchFamily="49" charset="-122"/>
              </a:rPr>
              <a:t>(10)</a:t>
            </a:r>
            <a:r>
              <a:rPr lang="en-US" altLang="zh-CN" sz="2800" dirty="0">
                <a:solidFill>
                  <a:srgbClr val="0000FF"/>
                </a:solidFill>
                <a:effectLst>
                  <a:outerShdw blurRad="38100" dist="38100" dir="2700000" algn="tl">
                    <a:srgbClr val="C0C0C0"/>
                  </a:outerShdw>
                </a:effectLst>
                <a:ea typeface="楷体_GB2312" pitchFamily="49" charset="-122"/>
              </a:rPr>
              <a:t> </a:t>
            </a:r>
            <a:r>
              <a:rPr lang="zh-CN" altLang="en-US" sz="2800" b="1" dirty="0">
                <a:solidFill>
                  <a:srgbClr val="0000FF"/>
                </a:solidFill>
                <a:effectLst>
                  <a:outerShdw blurRad="38100" dist="38100" dir="2700000" algn="tl">
                    <a:srgbClr val="C0C0C0"/>
                  </a:outerShdw>
                </a:effectLst>
                <a:ea typeface="楷体_GB2312" pitchFamily="49" charset="-122"/>
              </a:rPr>
              <a:t>应用特性</a:t>
            </a:r>
            <a:r>
              <a:rPr lang="zh-CN" altLang="en-US" sz="2800" b="1" dirty="0">
                <a:solidFill>
                  <a:srgbClr val="008080"/>
                </a:solidFill>
                <a:effectLst>
                  <a:outerShdw blurRad="38100" dist="38100" dir="2700000" algn="tl">
                    <a:srgbClr val="C0C0C0"/>
                  </a:outerShdw>
                </a:effectLst>
                <a:ea typeface="楷体_GB2312" pitchFamily="49" charset="-122"/>
              </a:rPr>
              <a:t>：</a:t>
            </a:r>
            <a:r>
              <a:rPr lang="zh-CN" altLang="en-US" sz="2800" b="1" dirty="0">
                <a:effectLst>
                  <a:outerShdw blurRad="38100" dist="38100" dir="2700000" algn="tl">
                    <a:srgbClr val="C0C0C0"/>
                  </a:outerShdw>
                </a:effectLst>
                <a:ea typeface="楷体_GB2312" pitchFamily="49" charset="-122"/>
              </a:rPr>
              <a:t>软件的应用极为广泛，如今它已渗入国民经济和国防的各个领域，现已成为信息产业、先进制造业和现代服务业的核心，占据了无可取代的地位。 </a:t>
            </a:r>
            <a:endParaRPr lang="zh-CN" altLang="en-US" sz="2800" b="1" dirty="0">
              <a:effectLst>
                <a:outerShdw blurRad="38100" dist="38100" dir="2700000" algn="tl">
                  <a:srgbClr val="C0C0C0"/>
                </a:outerShdw>
              </a:effectLst>
              <a:ea typeface="楷体_GB2312" pitchFamily="49" charset="-122"/>
            </a:endParaRPr>
          </a:p>
        </p:txBody>
      </p:sp>
      <p:sp>
        <p:nvSpPr>
          <p:cNvPr id="13315"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checkerboard(across)">
                                      <p:cBhvr>
                                        <p:cTn id="7" dur="500"/>
                                        <p:tgtEl>
                                          <p:spTgt spid="9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5234">
                                            <p:txEl>
                                              <p:pRg st="1" end="1"/>
                                            </p:txEl>
                                          </p:spTgt>
                                        </p:tgtEl>
                                        <p:attrNameLst>
                                          <p:attrName>style.visibility</p:attrName>
                                        </p:attrNameLst>
                                      </p:cBhvr>
                                      <p:to>
                                        <p:strVal val="visible"/>
                                      </p:to>
                                    </p:set>
                                    <p:animEffect transition="in" filter="checkerboard(across)">
                                      <p:cBhvr>
                                        <p:cTn id="12" dur="500"/>
                                        <p:tgtEl>
                                          <p:spTgt spid="952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141315" name="Rectangle 3"/>
          <p:cNvSpPr>
            <a:spLocks noGrp="1" noChangeArrowheads="1"/>
          </p:cNvSpPr>
          <p:nvPr>
            <p:ph type="body" idx="1"/>
          </p:nvPr>
        </p:nvSpPr>
        <p:spPr>
          <a:xfrm>
            <a:off x="457200" y="1482749"/>
            <a:ext cx="8472488" cy="5303837"/>
          </a:xfrm>
        </p:spPr>
        <p:txBody>
          <a:bodyPr/>
          <a:lstStyle/>
          <a:p>
            <a:pPr eaLnBrk="1" hangingPunct="1">
              <a:defRPr/>
            </a:pPr>
            <a:r>
              <a:rPr lang="zh-CN" altLang="en-US" b="1" dirty="0">
                <a:solidFill>
                  <a:srgbClr val="CC0000"/>
                </a:solidFill>
                <a:ea typeface="宋体" panose="02010600030101010101" pitchFamily="2" charset="-122"/>
              </a:rPr>
              <a:t>软件的分类</a:t>
            </a:r>
            <a:endParaRPr lang="zh-CN" altLang="en-US" b="1" dirty="0">
              <a:solidFill>
                <a:srgbClr val="CC0000"/>
              </a:solidFill>
              <a:ea typeface="宋体" panose="02010600030101010101" pitchFamily="2"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a:t>
            </a:r>
            <a:r>
              <a:rPr lang="en-US" altLang="zh-CN" sz="2800" b="1" dirty="0">
                <a:solidFill>
                  <a:schemeClr val="accent2"/>
                </a:solidFill>
                <a:latin typeface="楷体_GB2312" pitchFamily="49" charset="-122"/>
                <a:ea typeface="楷体_GB2312" pitchFamily="49" charset="-122"/>
              </a:rPr>
              <a:t>1</a:t>
            </a:r>
            <a:r>
              <a:rPr lang="zh-CN" altLang="en-US" sz="2800" b="1" dirty="0">
                <a:solidFill>
                  <a:schemeClr val="accent2"/>
                </a:solidFill>
                <a:latin typeface="楷体_GB2312" pitchFamily="49" charset="-122"/>
                <a:ea typeface="楷体_GB2312" pitchFamily="49" charset="-122"/>
              </a:rPr>
              <a:t>） 系统软件</a:t>
            </a:r>
            <a:endParaRPr lang="en-US" altLang="zh-CN" sz="2800" b="1" dirty="0">
              <a:solidFill>
                <a:schemeClr val="accent2"/>
              </a:solidFill>
              <a:latin typeface="楷体_GB2312" pitchFamily="49" charset="-122"/>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操作系统</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数据库管理系统</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设备驱动程序</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通信和网络处理程序等 </a:t>
            </a:r>
            <a:endParaRPr lang="en-US" altLang="zh-CN" sz="2400" b="1" dirty="0">
              <a:effectLst>
                <a:outerShdw blurRad="38100" dist="38100" dir="2700000" algn="tl">
                  <a:srgbClr val="C0C0C0"/>
                </a:outerShdw>
              </a:effectLst>
              <a:ea typeface="楷体_GB2312" pitchFamily="49"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a:t>
            </a:r>
            <a:r>
              <a:rPr lang="en-US" altLang="zh-CN" sz="2800" b="1" dirty="0">
                <a:solidFill>
                  <a:schemeClr val="accent2"/>
                </a:solidFill>
                <a:latin typeface="楷体_GB2312" pitchFamily="49" charset="-122"/>
                <a:ea typeface="楷体_GB2312" pitchFamily="49" charset="-122"/>
              </a:rPr>
              <a:t>2</a:t>
            </a:r>
            <a:r>
              <a:rPr lang="zh-CN" altLang="en-US" sz="2800" b="1" dirty="0">
                <a:solidFill>
                  <a:schemeClr val="accent2"/>
                </a:solidFill>
                <a:latin typeface="楷体_GB2312" pitchFamily="49" charset="-122"/>
                <a:ea typeface="楷体_GB2312" pitchFamily="49" charset="-122"/>
              </a:rPr>
              <a:t>）支撑软件（工具软件）</a:t>
            </a:r>
            <a:endParaRPr lang="en-US" altLang="zh-CN" sz="2800" b="1" dirty="0">
              <a:solidFill>
                <a:schemeClr val="accent2"/>
              </a:solidFill>
              <a:latin typeface="楷体_GB2312" pitchFamily="49" charset="-122"/>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纵向支撑软件：分析、设计、编码、测试工具等</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横向支撑软件：项目管理工具，配置管理工具等</a:t>
            </a:r>
            <a:endParaRPr lang="zh-CN" altLang="en-US" sz="2400" b="1" dirty="0">
              <a:effectLst>
                <a:outerShdw blurRad="38100" dist="38100" dir="2700000" algn="tl">
                  <a:srgbClr val="C0C0C0"/>
                </a:outerShdw>
              </a:effectLst>
              <a:ea typeface="楷体_GB2312" pitchFamily="49" charset="-122"/>
            </a:endParaRPr>
          </a:p>
          <a:p>
            <a:pPr lvl="2" eaLnBrk="1" hangingPunct="1">
              <a:lnSpc>
                <a:spcPts val="3500"/>
              </a:lnSpc>
              <a:buFont typeface="Arial" panose="020B0604020202020204" pitchFamily="34" charset="0"/>
              <a:buChar char="•"/>
              <a:defRPr/>
            </a:pPr>
            <a:endParaRPr lang="zh-CN" altLang="en-US" sz="2400" b="1" dirty="0">
              <a:solidFill>
                <a:srgbClr val="008080"/>
              </a:solidFill>
              <a:effectLst>
                <a:outerShdw blurRad="38100" dist="38100" dir="2700000" algn="tl">
                  <a:srgbClr val="C0C0C0"/>
                </a:outerShdw>
              </a:effectLst>
              <a:ea typeface="楷体_GB2312" pitchFamily="49"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   </a:t>
            </a:r>
            <a:endParaRPr lang="zh-CN" altLang="en-US" sz="2800" b="1" dirty="0">
              <a:solidFill>
                <a:schemeClr val="accent2"/>
              </a:solidFill>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5" name="Rectangle 3"/>
          <p:cNvSpPr txBox="1">
            <a:spLocks noChangeArrowheads="1"/>
          </p:cNvSpPr>
          <p:nvPr/>
        </p:nvSpPr>
        <p:spPr bwMode="auto">
          <a:xfrm>
            <a:off x="457200" y="1411311"/>
            <a:ext cx="8229600" cy="5303837"/>
          </a:xfrm>
          <a:prstGeom prst="rect">
            <a:avLst/>
          </a:prstGeom>
          <a:noFill/>
          <a:ln w="9525">
            <a:noFill/>
            <a:miter lim="800000"/>
          </a:ln>
          <a:effectLst/>
        </p:spPr>
        <p:txBody>
          <a:bodyPr/>
          <a:lstStyle/>
          <a:p>
            <a:pPr marL="342900" indent="-342900" fontAlgn="base">
              <a:spcBef>
                <a:spcPct val="20000"/>
              </a:spcBef>
              <a:spcAft>
                <a:spcPct val="0"/>
              </a:spcAft>
              <a:buBlip>
                <a:blip r:embed="rId1"/>
              </a:buBlip>
              <a:defRPr/>
            </a:pPr>
            <a:r>
              <a:rPr lang="zh-CN" altLang="en-US" sz="3200" b="1" dirty="0">
                <a:solidFill>
                  <a:srgbClr val="CC0000"/>
                </a:solidFill>
                <a:ea typeface="宋体" panose="02010600030101010101" pitchFamily="2" charset="-122"/>
              </a:rPr>
              <a:t>软件的分类   </a:t>
            </a:r>
            <a:endParaRPr lang="zh-CN" altLang="en-US" sz="3200" b="1" dirty="0">
              <a:solidFill>
                <a:srgbClr val="CC0000"/>
              </a:solidFill>
              <a:ea typeface="宋体" panose="02010600030101010101" pitchFamily="2" charset="-122"/>
            </a:endParaRPr>
          </a:p>
          <a:p>
            <a:pPr marL="342900" indent="-342900">
              <a:spcBef>
                <a:spcPct val="20000"/>
              </a:spcBef>
              <a:defRPr/>
            </a:pPr>
            <a:r>
              <a:rPr lang="zh-CN" altLang="en-US" sz="2800" b="1" kern="0" dirty="0">
                <a:solidFill>
                  <a:schemeClr val="accent2"/>
                </a:solidFill>
                <a:latin typeface="楷体_GB2312" pitchFamily="49" charset="-122"/>
                <a:ea typeface="楷体_GB2312" pitchFamily="49" charset="-122"/>
              </a:rPr>
              <a:t>（</a:t>
            </a:r>
            <a:r>
              <a:rPr lang="en-US" altLang="zh-CN" sz="2800" b="1" kern="0" dirty="0">
                <a:solidFill>
                  <a:schemeClr val="accent2"/>
                </a:solidFill>
                <a:latin typeface="楷体_GB2312" pitchFamily="49" charset="-122"/>
                <a:ea typeface="楷体_GB2312" pitchFamily="49" charset="-122"/>
              </a:rPr>
              <a:t>3</a:t>
            </a:r>
            <a:r>
              <a:rPr lang="zh-CN" altLang="en-US" sz="2800" b="1" kern="0" dirty="0">
                <a:solidFill>
                  <a:schemeClr val="accent2"/>
                </a:solidFill>
                <a:latin typeface="楷体_GB2312" pitchFamily="49" charset="-122"/>
                <a:ea typeface="楷体_GB2312" pitchFamily="49" charset="-122"/>
              </a:rPr>
              <a:t>）应用软件</a:t>
            </a:r>
            <a:endParaRPr lang="en-US" altLang="zh-CN" sz="2800" b="1" kern="0" dirty="0">
              <a:solidFill>
                <a:schemeClr val="accent2"/>
              </a:solidFill>
              <a:latin typeface="楷体_GB2312" pitchFamily="49"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工程与科学计算软件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商业数据处理软件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ERP</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计算机辅助设计／制造软件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系统仿真软件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智能产品嵌入软件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事务管理、办公自动化软件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C/S</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a:t>
            </a: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B/S</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结构 门户网站和移动应用等</a:t>
            </a: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 … …</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342900" indent="-342900">
              <a:spcBef>
                <a:spcPct val="20000"/>
              </a:spcBef>
              <a:defRPr/>
            </a:pPr>
            <a:r>
              <a:rPr lang="zh-CN" altLang="en-US" sz="2800" b="1" kern="0" dirty="0">
                <a:solidFill>
                  <a:schemeClr val="accent2"/>
                </a:solidFill>
                <a:latin typeface="楷体_GB2312" pitchFamily="49" charset="-122"/>
                <a:ea typeface="楷体_GB2312" pitchFamily="49" charset="-122"/>
              </a:rPr>
              <a:t>（</a:t>
            </a:r>
            <a:r>
              <a:rPr lang="en-US" altLang="zh-CN" sz="2800" b="1" kern="0" dirty="0">
                <a:solidFill>
                  <a:schemeClr val="accent2"/>
                </a:solidFill>
                <a:latin typeface="楷体_GB2312" pitchFamily="49" charset="-122"/>
                <a:ea typeface="楷体_GB2312" pitchFamily="49" charset="-122"/>
              </a:rPr>
              <a:t>4</a:t>
            </a:r>
            <a:r>
              <a:rPr lang="zh-CN" altLang="en-US" sz="2800" b="1" kern="0" dirty="0">
                <a:solidFill>
                  <a:schemeClr val="accent2"/>
                </a:solidFill>
                <a:latin typeface="楷体_GB2312" pitchFamily="49" charset="-122"/>
                <a:ea typeface="楷体_GB2312" pitchFamily="49" charset="-122"/>
              </a:rPr>
              <a:t>）可复用软件</a:t>
            </a:r>
            <a:endParaRPr lang="en-US" altLang="zh-CN" sz="2800" b="1" kern="0" dirty="0">
              <a:solidFill>
                <a:schemeClr val="accent2"/>
              </a:solidFill>
              <a:latin typeface="楷体_GB2312" pitchFamily="49" charset="-122"/>
              <a:ea typeface="楷体_GB2312" pitchFamily="49" charset="-122"/>
            </a:endParaRPr>
          </a:p>
          <a:p>
            <a:pPr marL="1257300" lvl="2" indent="-342900">
              <a:spcBef>
                <a:spcPct val="20000"/>
              </a:spcBef>
              <a:buFont typeface="Arial" panose="020B0604020202020204" pitchFamily="34" charset="0"/>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标准函数库、类库、构件库等</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2057400" lvl="4" indent="-228600">
              <a:lnSpc>
                <a:spcPct val="115000"/>
              </a:lnSpc>
              <a:spcBef>
                <a:spcPct val="20000"/>
              </a:spcBef>
              <a:buFontTx/>
              <a:buChar char="•"/>
              <a:defRPr/>
            </a:pPr>
            <a:endParaRPr lang="en-US" altLang="zh-CN" sz="2400" b="1" dirty="0">
              <a:solidFill>
                <a:srgbClr val="008080"/>
              </a:solidFill>
              <a:effectLst>
                <a:outerShdw blurRad="38100" dist="38100" dir="2700000" algn="tl">
                  <a:srgbClr val="C0C0C0"/>
                </a:outerShdw>
              </a:effectLst>
              <a:latin typeface="黑体" panose="02010609060101010101" pitchFamily="2"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1.2 </a:t>
            </a:r>
            <a:r>
              <a:rPr lang="zh-CN" altLang="en-US" sz="3200" b="1" kern="0" dirty="0">
                <a:solidFill>
                  <a:srgbClr val="C00000"/>
                </a:solidFill>
                <a:latin typeface="+mn-lt"/>
              </a:rPr>
              <a:t>软件危机与软件工程</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1.3 </a:t>
            </a:r>
            <a:r>
              <a:rPr lang="zh-CN" altLang="en-US" sz="3200" b="1" kern="0" dirty="0">
                <a:solidFill>
                  <a:srgbClr val="002060"/>
                </a:solidFill>
                <a:latin typeface="+mn-lt"/>
              </a:rPr>
              <a:t>系统工程的目标</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 Box 4"/>
          <p:cNvSpPr txBox="1">
            <a:spLocks noChangeArrowheads="1"/>
          </p:cNvSpPr>
          <p:nvPr/>
        </p:nvSpPr>
        <p:spPr bwMode="auto">
          <a:xfrm>
            <a:off x="285720" y="2143116"/>
            <a:ext cx="8534400" cy="3970318"/>
          </a:xfrm>
          <a:prstGeom prst="rect">
            <a:avLst/>
          </a:prstGeom>
          <a:noFill/>
          <a:ln w="9525">
            <a:noFill/>
            <a:miter lim="800000"/>
          </a:ln>
          <a:effec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10000"/>
              </a:spcBef>
              <a:defRPr/>
            </a:pPr>
            <a:r>
              <a:rPr lang="en-US" altLang="zh-CN" sz="2800" b="1" dirty="0">
                <a:solidFill>
                  <a:srgbClr val="C00000"/>
                </a:solidFill>
                <a:effectLst>
                  <a:outerShdw blurRad="38100" dist="38100" dir="2700000" algn="tl">
                    <a:srgbClr val="000000"/>
                  </a:outerShdw>
                </a:effectLst>
                <a:latin typeface="宋体" panose="02010600030101010101" pitchFamily="2" charset="-122"/>
              </a:rPr>
              <a:t>    </a:t>
            </a:r>
            <a:r>
              <a:rPr lang="zh-CN" altLang="en-US" sz="2800" b="1" dirty="0">
                <a:latin typeface="宋体" panose="02010600030101010101" pitchFamily="2" charset="-122"/>
              </a:rPr>
              <a:t>软件工程（</a:t>
            </a:r>
            <a:r>
              <a:rPr lang="en-US" altLang="zh-CN" sz="2800" b="1" dirty="0">
                <a:latin typeface="宋体" panose="02010600030101010101" pitchFamily="2" charset="-122"/>
              </a:rPr>
              <a:t>Software Engineering)</a:t>
            </a:r>
            <a:r>
              <a:rPr lang="zh-CN" altLang="en-US" sz="2800" b="1" dirty="0">
                <a:latin typeface="宋体" panose="02010600030101010101" pitchFamily="2" charset="-122"/>
              </a:rPr>
              <a:t>是在克服</a:t>
            </a:r>
            <a:r>
              <a:rPr lang="en-US" altLang="zh-CN" sz="2800" b="1" dirty="0">
                <a:latin typeface="宋体" panose="02010600030101010101" pitchFamily="2" charset="-122"/>
              </a:rPr>
              <a:t>60</a:t>
            </a:r>
            <a:r>
              <a:rPr lang="zh-CN" altLang="en-US" sz="2800" b="1" dirty="0">
                <a:latin typeface="宋体" panose="02010600030101010101" pitchFamily="2" charset="-122"/>
              </a:rPr>
              <a:t>年代末所出现的“软件危机”的过程中逐渐形成与发展的。</a:t>
            </a:r>
            <a:r>
              <a:rPr lang="zh-CN" altLang="en-US" sz="2800" b="1" dirty="0">
                <a:solidFill>
                  <a:srgbClr val="C00000"/>
                </a:solidFill>
                <a:effectLst>
                  <a:outerShdw blurRad="38100" dist="38100" dir="2700000" algn="tl">
                    <a:srgbClr val="000000"/>
                  </a:outerShdw>
                </a:effectLst>
                <a:latin typeface="宋体" panose="02010600030101010101" pitchFamily="2" charset="-122"/>
              </a:rPr>
              <a:t>软件工程是一门指导计算机软件系统开发和维护的工程学科</a:t>
            </a:r>
            <a:r>
              <a:rPr lang="zh-CN" altLang="en-US" sz="2800" b="1" dirty="0">
                <a:latin typeface="宋体" panose="02010600030101010101" pitchFamily="2" charset="-122"/>
              </a:rPr>
              <a:t>，是一门</a:t>
            </a:r>
            <a:r>
              <a:rPr lang="zh-CN" altLang="en-US" sz="2800" b="1" dirty="0">
                <a:solidFill>
                  <a:srgbClr val="C00000"/>
                </a:solidFill>
                <a:latin typeface="宋体" panose="02010600030101010101" pitchFamily="2" charset="-122"/>
              </a:rPr>
              <a:t>交叉学科</a:t>
            </a:r>
            <a:r>
              <a:rPr lang="zh-CN" altLang="en-US" sz="2800" b="1" dirty="0">
                <a:latin typeface="宋体" panose="02010600030101010101" pitchFamily="2" charset="-122"/>
              </a:rPr>
              <a:t>，主要研究如何应用软件开发的科学理论和工程技术来指导大型软件系统的开发。　　</a:t>
            </a:r>
            <a:endParaRPr lang="zh-CN" altLang="en-US" sz="2800" b="1" dirty="0">
              <a:latin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142844" y="1571612"/>
            <a:ext cx="8713788" cy="685800"/>
          </a:xfrm>
        </p:spPr>
        <p:txBody>
          <a:bodyPr/>
          <a:lstStyle/>
          <a:p>
            <a:pPr algn="l"/>
            <a:r>
              <a:rPr lang="zh-CN" altLang="en-US" dirty="0">
                <a:solidFill>
                  <a:srgbClr val="CC0000"/>
                </a:solidFill>
                <a:ea typeface="隶书" panose="02010509060101010101" pitchFamily="49" charset="-122"/>
              </a:rPr>
              <a:t>为什么要讲软件和软件工程</a:t>
            </a:r>
            <a:endParaRPr lang="zh-CN" altLang="en-US" dirty="0">
              <a:solidFill>
                <a:srgbClr val="CC0000"/>
              </a:solidFill>
              <a:ea typeface="隶书" panose="02010509060101010101" pitchFamily="49" charset="-122"/>
            </a:endParaRPr>
          </a:p>
        </p:txBody>
      </p:sp>
      <p:sp>
        <p:nvSpPr>
          <p:cNvPr id="36867" name="Text Box 1027"/>
          <p:cNvSpPr txBox="1">
            <a:spLocks noChangeArrowheads="1"/>
          </p:cNvSpPr>
          <p:nvPr/>
        </p:nvSpPr>
        <p:spPr bwMode="auto">
          <a:xfrm>
            <a:off x="357158" y="2357430"/>
            <a:ext cx="8382000" cy="3687163"/>
          </a:xfrm>
          <a:prstGeom prst="rect">
            <a:avLst/>
          </a:prstGeom>
          <a:noFill/>
          <a:ln w="9525">
            <a:noFill/>
            <a:miter lim="800000"/>
          </a:ln>
        </p:spPr>
        <p:txBody>
          <a:bodyPr>
            <a:spAutoFit/>
          </a:bodyPr>
          <a:lstStyle/>
          <a:p>
            <a:pPr marL="177800">
              <a:lnSpc>
                <a:spcPct val="120000"/>
              </a:lnSpc>
              <a:spcBef>
                <a:spcPct val="50000"/>
              </a:spcBef>
              <a:spcAft>
                <a:spcPct val="50000"/>
              </a:spcAft>
              <a:buFontTx/>
              <a:buChar char="•"/>
            </a:pPr>
            <a:r>
              <a:rPr lang="zh-CN" altLang="en-US" sz="3200" b="1" dirty="0">
                <a:latin typeface="宋体" panose="02010600030101010101" pitchFamily="2" charset="-122"/>
                <a:ea typeface="宋体" panose="02010600030101010101" pitchFamily="2" charset="-122"/>
              </a:rPr>
              <a:t>只有对软件和软件的开发过程有充分的认识，才能更好的开发出</a:t>
            </a:r>
            <a:r>
              <a:rPr lang="zh-CN" altLang="en-US" sz="3200" b="1" dirty="0">
                <a:solidFill>
                  <a:srgbClr val="C00000"/>
                </a:solidFill>
                <a:latin typeface="宋体" panose="02010600030101010101" pitchFamily="2" charset="-122"/>
                <a:ea typeface="宋体" panose="02010600030101010101" pitchFamily="2" charset="-122"/>
              </a:rPr>
              <a:t>过程受控、质量受控的软件产品。</a:t>
            </a:r>
            <a:endParaRPr lang="zh-CN" altLang="en-US" sz="3200" b="1" dirty="0">
              <a:solidFill>
                <a:srgbClr val="C00000"/>
              </a:solidFill>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3200" b="1" dirty="0">
                <a:latin typeface="宋体" panose="02010600030101010101" pitchFamily="2" charset="-122"/>
                <a:ea typeface="宋体" panose="02010600030101010101" pitchFamily="2" charset="-122"/>
              </a:rPr>
              <a:t>对于软件和软件工程的认识是困难的，软件开发的过程，又存在很多困惑，需要对此有深刻的认识。</a:t>
            </a:r>
            <a:endParaRPr lang="zh-CN" altLang="en-US" sz="3200" b="1" dirty="0">
              <a:latin typeface="宋体" panose="02010600030101010101" pitchFamily="2" charset="-122"/>
              <a:ea typeface="宋体" panose="02010600030101010101" pitchFamily="2" charset="-122"/>
            </a:endParaRPr>
          </a:p>
        </p:txBody>
      </p:sp>
      <p:sp>
        <p:nvSpPr>
          <p:cNvPr id="4"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323850" y="1428736"/>
            <a:ext cx="8820150" cy="685800"/>
          </a:xfrm>
        </p:spPr>
        <p:txBody>
          <a:bodyPr/>
          <a:lstStyle/>
          <a:p>
            <a:pPr algn="l">
              <a:lnSpc>
                <a:spcPct val="70000"/>
              </a:lnSpc>
            </a:pPr>
            <a:r>
              <a:rPr lang="zh-CN" altLang="en-US" sz="3600" dirty="0">
                <a:solidFill>
                  <a:srgbClr val="CC0000"/>
                </a:solidFill>
                <a:ea typeface="隶书" panose="02010509060101010101" pitchFamily="49" charset="-122"/>
              </a:rPr>
              <a:t>认识软件及软件开发过程是困难的</a:t>
            </a:r>
            <a:endParaRPr lang="zh-CN" altLang="en-US" sz="3600" dirty="0">
              <a:solidFill>
                <a:srgbClr val="CC0000"/>
              </a:solidFill>
              <a:ea typeface="隶书" panose="02010509060101010101" pitchFamily="49" charset="-122"/>
            </a:endParaRPr>
          </a:p>
        </p:txBody>
      </p:sp>
      <p:sp>
        <p:nvSpPr>
          <p:cNvPr id="30723" name="Text Box 1027"/>
          <p:cNvSpPr txBox="1">
            <a:spLocks noChangeArrowheads="1"/>
          </p:cNvSpPr>
          <p:nvPr/>
        </p:nvSpPr>
        <p:spPr bwMode="auto">
          <a:xfrm>
            <a:off x="323850" y="2051967"/>
            <a:ext cx="8596313" cy="2591479"/>
          </a:xfrm>
          <a:prstGeom prst="rect">
            <a:avLst/>
          </a:prstGeom>
          <a:noFill/>
          <a:ln w="9525">
            <a:noFill/>
            <a:miter lim="800000"/>
          </a:ln>
        </p:spPr>
        <p:txBody>
          <a:bodyPr>
            <a:spAutoFit/>
          </a:bodyPr>
          <a:lstStyle/>
          <a:p>
            <a:pPr>
              <a:spcBef>
                <a:spcPct val="20000"/>
              </a:spcBef>
              <a:buClr>
                <a:srgbClr val="256EFF"/>
              </a:buClr>
              <a:buFont typeface="Wingdings" panose="05000000000000000000" pitchFamily="2" charset="2"/>
              <a:buBlip>
                <a:blip r:embed="rId1"/>
              </a:buBlip>
            </a:pPr>
            <a:r>
              <a:rPr lang="zh-CN" altLang="en-US" sz="2800" b="1" dirty="0">
                <a:solidFill>
                  <a:srgbClr val="CC3300"/>
                </a:solidFill>
                <a:latin typeface="宋体" panose="02010600030101010101" pitchFamily="2" charset="-122"/>
                <a:ea typeface="宋体" panose="02010600030101010101" pitchFamily="2" charset="-122"/>
              </a:rPr>
              <a:t>对软件的偏见或误解</a:t>
            </a:r>
            <a:r>
              <a:rPr lang="zh-CN" altLang="en-US"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软件就是程序，软件开发就是编写程序。</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编完了程序，就一切</a:t>
            </a:r>
            <a:r>
              <a:rPr lang="en-US" altLang="zh-CN" sz="2800" b="1" dirty="0">
                <a:latin typeface="宋体" panose="02010600030101010101" pitchFamily="2" charset="-122"/>
                <a:ea typeface="宋体" panose="02010600030101010101" pitchFamily="2" charset="-122"/>
              </a:rPr>
              <a:t>OK</a:t>
            </a:r>
            <a:r>
              <a:rPr lang="zh-CN" altLang="en-US" sz="2800" b="1" dirty="0">
                <a:latin typeface="宋体" panose="02010600030101010101" pitchFamily="2" charset="-122"/>
                <a:ea typeface="宋体" panose="02010600030101010101" pitchFamily="2" charset="-122"/>
              </a:rPr>
              <a:t>了。</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掌握了最新的语言和工具，就能写程序了。</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软件是灵活的，软件的修改很容易。</a:t>
            </a:r>
            <a:endParaRPr lang="zh-CN" altLang="en-US" sz="2800" dirty="0">
              <a:solidFill>
                <a:schemeClr val="accent2"/>
              </a:solidFill>
              <a:latin typeface="宋体" panose="02010600030101010101" pitchFamily="2" charset="-122"/>
              <a:ea typeface="宋体" panose="02010600030101010101" pitchFamily="2" charset="-122"/>
            </a:endParaRPr>
          </a:p>
        </p:txBody>
      </p:sp>
      <p:sp>
        <p:nvSpPr>
          <p:cNvPr id="30725" name="Text Box 1027"/>
          <p:cNvSpPr txBox="1">
            <a:spLocks noChangeArrowheads="1"/>
          </p:cNvSpPr>
          <p:nvPr/>
        </p:nvSpPr>
        <p:spPr bwMode="auto">
          <a:xfrm>
            <a:off x="250825" y="4756390"/>
            <a:ext cx="8596313" cy="1815882"/>
          </a:xfrm>
          <a:prstGeom prst="rect">
            <a:avLst/>
          </a:prstGeom>
          <a:noFill/>
          <a:ln w="9525">
            <a:noFill/>
            <a:miter lim="800000"/>
          </a:ln>
        </p:spPr>
        <p:txBody>
          <a:bodyPr>
            <a:spAutoFit/>
          </a:bodyPr>
          <a:lstStyle/>
          <a:p>
            <a:pPr>
              <a:spcBef>
                <a:spcPct val="20000"/>
              </a:spcBef>
              <a:buClr>
                <a:srgbClr val="256EFF"/>
              </a:buClr>
              <a:buFont typeface="Wingdings" panose="05000000000000000000" pitchFamily="2" charset="2"/>
              <a:buBlip>
                <a:blip r:embed="rId1"/>
              </a:buBlip>
            </a:pPr>
            <a:r>
              <a:rPr lang="zh-CN" altLang="en-US" sz="2800" b="1" dirty="0">
                <a:solidFill>
                  <a:schemeClr val="accent2"/>
                </a:solidFill>
                <a:latin typeface="宋体" panose="02010600030101010101" pitchFamily="2" charset="-122"/>
                <a:ea typeface="宋体" panose="02010600030101010101" pitchFamily="2" charset="-122"/>
              </a:rPr>
              <a:t>一个人，只要会编程，就能写软件，就是程序员；一个公司，只要招些程序员，就能开发好的软件产品。只要有几个有经验的程序员，再找些兼职的大学生，就能组成一个软件公司。</a:t>
            </a:r>
            <a:endParaRPr lang="zh-CN" altLang="en-US" sz="2800" dirty="0">
              <a:solidFill>
                <a:schemeClr val="accent2"/>
              </a:solidFill>
              <a:latin typeface="宋体" panose="02010600030101010101" pitchFamily="2" charset="-122"/>
              <a:ea typeface="宋体" panose="02010600030101010101" pitchFamily="2" charset="-122"/>
            </a:endParaRPr>
          </a:p>
        </p:txBody>
      </p:sp>
      <p:sp>
        <p:nvSpPr>
          <p:cNvPr id="5"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diamond(in)">
                                      <p:cBhvr>
                                        <p:cTn id="7" dur="20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diamond(in)">
                                      <p:cBhvr>
                                        <p:cTn id="12"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p:cNvSpPr>
            <a:spLocks noGrp="1" noChangeArrowheads="1"/>
          </p:cNvSpPr>
          <p:nvPr>
            <p:ph idx="1"/>
          </p:nvPr>
        </p:nvSpPr>
        <p:spPr>
          <a:xfrm>
            <a:off x="285721" y="1385902"/>
            <a:ext cx="8858280" cy="4114800"/>
          </a:xfrm>
        </p:spPr>
        <p:txBody>
          <a:bodyPr/>
          <a:lstStyle/>
          <a:p>
            <a:pPr eaLnBrk="1" hangingPunct="1"/>
            <a:r>
              <a:rPr lang="en-US" altLang="zh-CN" b="1" dirty="0">
                <a:ea typeface="宋体" panose="02010600030101010101" pitchFamily="2" charset="-122"/>
                <a:cs typeface="楷体_GB2312" pitchFamily="49" charset="-122"/>
              </a:rPr>
              <a:t>In the past, systems analysis was a creative skill</a:t>
            </a:r>
            <a:endParaRPr lang="en-US" altLang="zh-CN" b="1" dirty="0">
              <a:ea typeface="宋体" panose="02010600030101010101" pitchFamily="2" charset="-122"/>
              <a:cs typeface="楷体_GB2312" pitchFamily="49" charset="-122"/>
            </a:endParaRPr>
          </a:p>
          <a:p>
            <a:pPr lvl="1" eaLnBrk="1" hangingPunct="1"/>
            <a:r>
              <a:rPr lang="en-US" altLang="zh-CN" b="1" dirty="0">
                <a:ea typeface="宋体" panose="02010600030101010101" pitchFamily="2" charset="-122"/>
                <a:cs typeface="楷体_GB2312" pitchFamily="49" charset="-122"/>
              </a:rPr>
              <a:t>Individuality was highly prized</a:t>
            </a:r>
            <a:endParaRPr lang="en-US" altLang="zh-CN" b="1" dirty="0">
              <a:ea typeface="宋体" panose="02010600030101010101" pitchFamily="2" charset="-122"/>
              <a:cs typeface="楷体_GB2312" pitchFamily="49" charset="-122"/>
            </a:endParaRPr>
          </a:p>
          <a:p>
            <a:pPr eaLnBrk="1" hangingPunct="1">
              <a:buFontTx/>
              <a:buNone/>
            </a:pPr>
            <a:endParaRPr lang="en-US" altLang="zh-CN" b="1" dirty="0">
              <a:ea typeface="宋体" panose="02010600030101010101" pitchFamily="2" charset="-122"/>
              <a:cs typeface="楷体_GB2312" pitchFamily="49" charset="-122"/>
            </a:endParaRPr>
          </a:p>
        </p:txBody>
      </p:sp>
      <p:sp>
        <p:nvSpPr>
          <p:cNvPr id="38916" name="灯片编号占位符 4"/>
          <p:cNvSpPr>
            <a:spLocks noGrp="1"/>
          </p:cNvSpPr>
          <p:nvPr>
            <p:ph type="sldNum" sz="quarter" idx="11"/>
          </p:nvPr>
        </p:nvSpPr>
        <p:spPr>
          <a:xfrm>
            <a:off x="6072198" y="6215082"/>
            <a:ext cx="2895600" cy="476250"/>
          </a:xfrm>
          <a:noFill/>
        </p:spPr>
        <p:txBody>
          <a:bodyPr/>
          <a:lstStyle/>
          <a:p>
            <a:pPr algn="r"/>
            <a:fld id="{9AFE931F-2B6B-47E2-8D0F-4228695D08FC}" type="slidenum">
              <a:rPr lang="zh-CN" altLang="en-US" smtClean="0"/>
            </a:fld>
            <a:endParaRPr lang="en-US" altLang="zh-CN" dirty="0"/>
          </a:p>
        </p:txBody>
      </p:sp>
      <p:sp>
        <p:nvSpPr>
          <p:cNvPr id="572420" name="Rectangle 4"/>
          <p:cNvSpPr>
            <a:spLocks noChangeArrowheads="1"/>
          </p:cNvSpPr>
          <p:nvPr/>
        </p:nvSpPr>
        <p:spPr bwMode="auto">
          <a:xfrm>
            <a:off x="3857620" y="3000372"/>
            <a:ext cx="5486400" cy="1285884"/>
          </a:xfrm>
          <a:prstGeom prst="rect">
            <a:avLst/>
          </a:prstGeom>
          <a:noFill/>
          <a:ln w="12700">
            <a:noFill/>
            <a:miter lim="800000"/>
          </a:ln>
        </p:spPr>
        <p:txBody>
          <a:bodyPr lIns="90488" tIns="44450" rIns="90488" bIns="44450" anchor="b"/>
          <a:lstStyle/>
          <a:p>
            <a:pPr algn="ctr"/>
            <a:r>
              <a:rPr kumimoji="1" lang="en-US" altLang="zh-CN" sz="4000" b="1" dirty="0">
                <a:solidFill>
                  <a:srgbClr val="000066"/>
                </a:solidFill>
              </a:rPr>
              <a:t>Architecting a dog house </a:t>
            </a:r>
            <a:endParaRPr kumimoji="1" lang="en-US" altLang="zh-CN" sz="4000" b="1" dirty="0">
              <a:solidFill>
                <a:srgbClr val="000066"/>
              </a:solidFill>
            </a:endParaRPr>
          </a:p>
        </p:txBody>
      </p:sp>
      <p:pic>
        <p:nvPicPr>
          <p:cNvPr id="572421" name="Picture 5" descr="DOGHOUSE"/>
          <p:cNvPicPr>
            <a:picLocks noChangeAspect="1" noChangeArrowheads="1"/>
          </p:cNvPicPr>
          <p:nvPr/>
        </p:nvPicPr>
        <p:blipFill>
          <a:blip r:embed="rId1"/>
          <a:srcRect/>
          <a:stretch>
            <a:fillRect/>
          </a:stretch>
        </p:blipFill>
        <p:spPr bwMode="auto">
          <a:xfrm>
            <a:off x="76200" y="2928934"/>
            <a:ext cx="2495536" cy="3888695"/>
          </a:xfrm>
          <a:prstGeom prst="rect">
            <a:avLst/>
          </a:prstGeom>
          <a:noFill/>
          <a:ln w="9525">
            <a:noFill/>
            <a:miter lim="800000"/>
            <a:headEnd/>
            <a:tailEnd/>
          </a:ln>
        </p:spPr>
      </p:pic>
      <p:sp>
        <p:nvSpPr>
          <p:cNvPr id="572422" name="Text Box 6"/>
          <p:cNvSpPr txBox="1">
            <a:spLocks noChangeArrowheads="1"/>
          </p:cNvSpPr>
          <p:nvPr/>
        </p:nvSpPr>
        <p:spPr bwMode="auto">
          <a:xfrm>
            <a:off x="2786050" y="4500570"/>
            <a:ext cx="3184525" cy="1938992"/>
          </a:xfrm>
          <a:prstGeom prst="rect">
            <a:avLst/>
          </a:prstGeom>
          <a:solidFill>
            <a:schemeClr val="bg1">
              <a:lumMod val="85000"/>
            </a:schemeClr>
          </a:solidFill>
          <a:ln w="9525">
            <a:noFill/>
            <a:miter lim="800000"/>
          </a:ln>
        </p:spPr>
        <p:txBody>
          <a:bodyPr wrap="square">
            <a:spAutoFit/>
          </a:bodyPr>
          <a:lstStyle/>
          <a:p>
            <a:pPr marL="408305" indent="-408305" defTabSz="958850" eaLnBrk="0" hangingPunct="0"/>
            <a:r>
              <a:rPr lang="en-US" altLang="zh-CN" sz="2400" dirty="0">
                <a:latin typeface="Arial Narrow" pitchFamily="34" charset="0"/>
              </a:rPr>
              <a:t>Can be built by one person</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Requires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Minimal modeling</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Simple process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Simple tools</a:t>
            </a:r>
            <a:endParaRPr lang="en-US" altLang="zh-CN" sz="2400" dirty="0">
              <a:solidFill>
                <a:schemeClr val="bg2"/>
              </a:solidFill>
              <a:latin typeface="Arial Narrow" pitchFamily="34" charset="0"/>
            </a:endParaRPr>
          </a:p>
        </p:txBody>
      </p:sp>
      <p:sp>
        <p:nvSpPr>
          <p:cNvPr id="8"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Effect transition="in" filter="blinds(horizontal)">
                                      <p:cBhvr>
                                        <p:cTn id="7" dur="500"/>
                                        <p:tgtEl>
                                          <p:spTgt spid="57241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2419">
                                            <p:txEl>
                                              <p:pRg st="1" end="1"/>
                                            </p:txEl>
                                          </p:spTgt>
                                        </p:tgtEl>
                                        <p:attrNameLst>
                                          <p:attrName>style.visibility</p:attrName>
                                        </p:attrNameLst>
                                      </p:cBhvr>
                                      <p:to>
                                        <p:strVal val="visible"/>
                                      </p:to>
                                    </p:set>
                                    <p:animEffect transition="in" filter="blinds(horizontal)">
                                      <p:cBhvr>
                                        <p:cTn id="10" dur="500"/>
                                        <p:tgtEl>
                                          <p:spTgt spid="5724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2421"/>
                                        </p:tgtEl>
                                        <p:attrNameLst>
                                          <p:attrName>style.visibility</p:attrName>
                                        </p:attrNameLst>
                                      </p:cBhvr>
                                      <p:to>
                                        <p:strVal val="visible"/>
                                      </p:to>
                                    </p:set>
                                    <p:animEffect transition="in" filter="fade">
                                      <p:cBhvr>
                                        <p:cTn id="15" dur="2000"/>
                                        <p:tgtEl>
                                          <p:spTgt spid="572421"/>
                                        </p:tgtEl>
                                      </p:cBhvr>
                                    </p:animEffect>
                                  </p:childTnLst>
                                </p:cTn>
                              </p:par>
                            </p:childTnLst>
                          </p:cTn>
                        </p:par>
                        <p:par>
                          <p:cTn id="16" fill="hold">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572420"/>
                                        </p:tgtEl>
                                        <p:attrNameLst>
                                          <p:attrName>style.visibility</p:attrName>
                                        </p:attrNameLst>
                                      </p:cBhvr>
                                      <p:to>
                                        <p:strVal val="visible"/>
                                      </p:to>
                                    </p:set>
                                    <p:animEffect transition="in" filter="blinds(horizontal)">
                                      <p:cBhvr>
                                        <p:cTn id="19" dur="500"/>
                                        <p:tgtEl>
                                          <p:spTgt spid="572420"/>
                                        </p:tgtEl>
                                      </p:cBhvr>
                                    </p:animEffect>
                                  </p:childTnLst>
                                </p:cTn>
                              </p:par>
                            </p:childTnLst>
                          </p:cTn>
                        </p:par>
                        <p:par>
                          <p:cTn id="20" fill="hold">
                            <p:stCondLst>
                              <p:cond delay="2500"/>
                            </p:stCondLst>
                            <p:childTnLst>
                              <p:par>
                                <p:cTn id="21" presetID="9" presetClass="entr" presetSubtype="0" fill="hold" grpId="0" nodeType="afterEffect">
                                  <p:stCondLst>
                                    <p:cond delay="0"/>
                                  </p:stCondLst>
                                  <p:childTnLst>
                                    <p:set>
                                      <p:cBhvr>
                                        <p:cTn id="22" dur="1" fill="hold">
                                          <p:stCondLst>
                                            <p:cond delay="0"/>
                                          </p:stCondLst>
                                        </p:cTn>
                                        <p:tgtEl>
                                          <p:spTgt spid="572422"/>
                                        </p:tgtEl>
                                        <p:attrNameLst>
                                          <p:attrName>style.visibility</p:attrName>
                                        </p:attrNameLst>
                                      </p:cBhvr>
                                      <p:to>
                                        <p:strVal val="visible"/>
                                      </p:to>
                                    </p:set>
                                    <p:animEffect transition="in" filter="dissolve">
                                      <p:cBhvr>
                                        <p:cTn id="23" dur="500"/>
                                        <p:tgtEl>
                                          <p:spTgt spid="572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P spid="572420" grpId="0"/>
      <p:bldP spid="57242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b="1" dirty="0"/>
              <a:t>Course Information</a:t>
            </a:r>
            <a:endParaRPr lang="en-US" altLang="zh-CN" b="1" dirty="0"/>
          </a:p>
        </p:txBody>
      </p:sp>
      <p:sp>
        <p:nvSpPr>
          <p:cNvPr id="7171" name="Rectangle 3"/>
          <p:cNvSpPr>
            <a:spLocks noGrp="1" noChangeArrowheads="1"/>
          </p:cNvSpPr>
          <p:nvPr>
            <p:ph idx="1"/>
          </p:nvPr>
        </p:nvSpPr>
        <p:spPr>
          <a:xfrm>
            <a:off x="457200" y="1600200"/>
            <a:ext cx="8229600" cy="4757758"/>
          </a:xfrm>
        </p:spPr>
        <p:txBody>
          <a:bodyPr/>
          <a:lstStyle/>
          <a:p>
            <a:r>
              <a:rPr lang="zh-CN" altLang="en-US" b="1" dirty="0">
                <a:solidFill>
                  <a:srgbClr val="C00000"/>
                </a:solidFill>
                <a:latin typeface="宋体" panose="02010600030101010101" pitchFamily="2" charset="-122"/>
                <a:ea typeface="宋体" panose="02010600030101010101" pitchFamily="2" charset="-122"/>
              </a:rPr>
              <a:t>先修课程</a:t>
            </a:r>
            <a:r>
              <a:rPr lang="zh-CN" altLang="en-US" sz="3200" b="1" dirty="0">
                <a:solidFill>
                  <a:srgbClr val="C00000"/>
                </a:solidFill>
                <a:latin typeface="宋体" panose="02010600030101010101" pitchFamily="2" charset="-122"/>
                <a:ea typeface="宋体" panose="02010600030101010101" pitchFamily="2" charset="-122"/>
              </a:rPr>
              <a:t> </a:t>
            </a:r>
            <a:endParaRPr lang="zh-CN" altLang="en-US" sz="4000" dirty="0"/>
          </a:p>
          <a:p>
            <a:pPr marL="716280" lvl="2"/>
            <a:r>
              <a:rPr lang="zh-CN" altLang="en-US" sz="2800" b="1" dirty="0">
                <a:latin typeface="宋体" panose="02010600030101010101" pitchFamily="2" charset="-122"/>
                <a:ea typeface="宋体" panose="02010600030101010101" pitchFamily="2" charset="-122"/>
              </a:rPr>
              <a:t>面向对象程序设计（</a:t>
            </a:r>
            <a:r>
              <a:rPr lang="en-US" sz="2800" b="1" dirty="0">
                <a:latin typeface="宋体" panose="02010600030101010101" pitchFamily="2" charset="-122"/>
                <a:ea typeface="宋体" panose="02010600030101010101" pitchFamily="2" charset="-122"/>
              </a:rPr>
              <a:t>C++</a:t>
            </a:r>
            <a:r>
              <a:rPr lang="zh-CN" altLang="en-US" sz="2800" b="1" dirty="0">
                <a:latin typeface="宋体" panose="02010600030101010101" pitchFamily="2" charset="-122"/>
                <a:ea typeface="宋体" panose="02010600030101010101" pitchFamily="2" charset="-122"/>
              </a:rPr>
              <a:t>）</a:t>
            </a:r>
            <a:endParaRPr lang="en-US" altLang="zh-CN" sz="2500" b="1" dirty="0">
              <a:latin typeface="宋体" panose="02010600030101010101" pitchFamily="2" charset="-122"/>
              <a:ea typeface="宋体" panose="02010600030101010101" pitchFamily="2" charset="-122"/>
            </a:endParaRPr>
          </a:p>
          <a:p>
            <a:pPr marL="716280" lvl="2"/>
            <a:r>
              <a:rPr lang="en-US" sz="2800" b="1" dirty="0">
                <a:latin typeface="宋体" panose="02010600030101010101" pitchFamily="2" charset="-122"/>
                <a:ea typeface="宋体" panose="02010600030101010101" pitchFamily="2" charset="-122"/>
              </a:rPr>
              <a:t>Java</a:t>
            </a:r>
            <a:r>
              <a:rPr lang="zh-CN" altLang="en-US" sz="2800" b="1" dirty="0">
                <a:latin typeface="宋体" panose="02010600030101010101" pitchFamily="2" charset="-122"/>
                <a:ea typeface="宋体" panose="02010600030101010101" pitchFamily="2" charset="-122"/>
              </a:rPr>
              <a:t>程序设计</a:t>
            </a:r>
            <a:endParaRPr lang="en-US" altLang="zh-CN" sz="2500" b="1" dirty="0">
              <a:latin typeface="宋体" panose="02010600030101010101" pitchFamily="2" charset="-122"/>
              <a:ea typeface="宋体" panose="02010600030101010101" pitchFamily="2" charset="-122"/>
            </a:endParaRPr>
          </a:p>
          <a:p>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后续课程</a:t>
            </a:r>
            <a:endParaRPr lang="zh-CN" altLang="en-US" b="1" dirty="0">
              <a:solidFill>
                <a:srgbClr val="C00000"/>
              </a:solidFill>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测试技术</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工程实践课程</a:t>
            </a:r>
            <a:endParaRPr lang="en-US" altLang="zh-CN" b="1" dirty="0">
              <a:latin typeface="宋体" panose="02010600030101010101" pitchFamily="2" charset="-122"/>
              <a:ea typeface="宋体" panose="02010600030101010101" pitchFamily="2" charset="-122"/>
            </a:endParaRPr>
          </a:p>
        </p:txBody>
      </p:sp>
      <p:sp>
        <p:nvSpPr>
          <p:cNvPr id="4" name="灯片编号占位符 5"/>
          <p:cNvSpPr>
            <a:spLocks noGrp="1"/>
          </p:cNvSpPr>
          <p:nvPr>
            <p:ph type="sldNum" sz="quarter" idx="12"/>
          </p:nvPr>
        </p:nvSpPr>
        <p:spPr/>
        <p:txBody>
          <a:bodyPr/>
          <a:lstStyle/>
          <a:p>
            <a:fld id="{E1558C2E-348B-4580-9484-463E89C5441F}" type="slidenum">
              <a:rPr lang="en-US" altLang="zh-CN"/>
            </a:fld>
            <a:endParaRPr lang="en-US" altLang="zh-CN"/>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idx="1"/>
          </p:nvPr>
        </p:nvSpPr>
        <p:spPr>
          <a:xfrm>
            <a:off x="0" y="1357298"/>
            <a:ext cx="9144000" cy="1857388"/>
          </a:xfrm>
        </p:spPr>
        <p:txBody>
          <a:bodyPr/>
          <a:lstStyle/>
          <a:p>
            <a:pPr eaLnBrk="1" hangingPunct="1"/>
            <a:r>
              <a:rPr lang="en-US" altLang="zh-CN" sz="2800" b="1" dirty="0">
                <a:ea typeface="宋体" panose="02010600030101010101" pitchFamily="2" charset="-122"/>
                <a:cs typeface="楷体_GB2312" pitchFamily="49" charset="-122"/>
              </a:rPr>
              <a:t>Around 1970, large computers became affordable</a:t>
            </a:r>
            <a:endParaRPr lang="en-US" altLang="zh-CN" sz="2800" b="1" dirty="0">
              <a:ea typeface="宋体" panose="02010600030101010101" pitchFamily="2" charset="-122"/>
              <a:cs typeface="楷体_GB2312" pitchFamily="49" charset="-122"/>
            </a:endParaRPr>
          </a:p>
          <a:p>
            <a:pPr lvl="1" eaLnBrk="1" hangingPunct="1">
              <a:spcBef>
                <a:spcPts val="0"/>
              </a:spcBef>
            </a:pPr>
            <a:r>
              <a:rPr lang="en-US" altLang="zh-CN" b="1" dirty="0">
                <a:ea typeface="宋体" panose="02010600030101010101" pitchFamily="2" charset="-122"/>
                <a:cs typeface="楷体_GB2312" pitchFamily="49" charset="-122"/>
              </a:rPr>
              <a:t>Information systems began to be developed by teams</a:t>
            </a:r>
            <a:endParaRPr lang="en-US" altLang="zh-CN" b="1" dirty="0">
              <a:ea typeface="宋体" panose="02010600030101010101" pitchFamily="2" charset="-122"/>
              <a:cs typeface="楷体_GB2312" pitchFamily="49" charset="-122"/>
            </a:endParaRPr>
          </a:p>
          <a:p>
            <a:pPr lvl="1" eaLnBrk="1" hangingPunct="1">
              <a:spcBef>
                <a:spcPts val="0"/>
              </a:spcBef>
            </a:pPr>
            <a:r>
              <a:rPr lang="en-US" altLang="zh-CN" b="1" dirty="0">
                <a:solidFill>
                  <a:srgbClr val="C00000"/>
                </a:solidFill>
                <a:ea typeface="宋体" panose="02010600030101010101" pitchFamily="2" charset="-122"/>
                <a:cs typeface="楷体_GB2312" pitchFamily="49" charset="-122"/>
              </a:rPr>
              <a:t>A systematic approach was needed</a:t>
            </a:r>
            <a:endParaRPr lang="en-US" altLang="zh-CN" b="1" dirty="0">
              <a:solidFill>
                <a:srgbClr val="C00000"/>
              </a:solidFill>
              <a:ea typeface="宋体" panose="02010600030101010101" pitchFamily="2" charset="-122"/>
              <a:cs typeface="楷体_GB2312" pitchFamily="49" charset="-122"/>
            </a:endParaRPr>
          </a:p>
        </p:txBody>
      </p:sp>
      <p:sp>
        <p:nvSpPr>
          <p:cNvPr id="39940" name="灯片编号占位符 4"/>
          <p:cNvSpPr>
            <a:spLocks noGrp="1"/>
          </p:cNvSpPr>
          <p:nvPr>
            <p:ph type="sldNum" sz="quarter" idx="11"/>
          </p:nvPr>
        </p:nvSpPr>
        <p:spPr>
          <a:xfrm>
            <a:off x="6248400" y="6381750"/>
            <a:ext cx="2895600" cy="476250"/>
          </a:xfrm>
          <a:noFill/>
        </p:spPr>
        <p:txBody>
          <a:bodyPr/>
          <a:lstStyle/>
          <a:p>
            <a:pPr algn="r"/>
            <a:fld id="{BF015313-A9F6-4673-AF28-FDEF0CA5518F}" type="slidenum">
              <a:rPr lang="zh-CN" altLang="en-US" smtClean="0"/>
            </a:fld>
            <a:endParaRPr lang="en-US" altLang="zh-CN" dirty="0"/>
          </a:p>
        </p:txBody>
      </p:sp>
      <p:sp>
        <p:nvSpPr>
          <p:cNvPr id="573444" name="Rectangle 4"/>
          <p:cNvSpPr>
            <a:spLocks noChangeArrowheads="1"/>
          </p:cNvSpPr>
          <p:nvPr/>
        </p:nvSpPr>
        <p:spPr bwMode="auto">
          <a:xfrm>
            <a:off x="214282" y="3214686"/>
            <a:ext cx="3352800" cy="1123952"/>
          </a:xfrm>
          <a:prstGeom prst="rect">
            <a:avLst/>
          </a:prstGeom>
          <a:noFill/>
          <a:ln w="12700">
            <a:noFill/>
            <a:miter lim="800000"/>
          </a:ln>
        </p:spPr>
        <p:txBody>
          <a:bodyPr lIns="90488" tIns="44450" rIns="90488" bIns="44450" anchor="b"/>
          <a:lstStyle/>
          <a:p>
            <a:pPr algn="ctr">
              <a:lnSpc>
                <a:spcPts val="3000"/>
              </a:lnSpc>
            </a:pPr>
            <a:r>
              <a:rPr kumimoji="1" lang="en-US" altLang="zh-CN" sz="4000" b="1" dirty="0">
                <a:solidFill>
                  <a:srgbClr val="000066"/>
                </a:solidFill>
              </a:rPr>
              <a:t>Architecting a house</a:t>
            </a:r>
            <a:endParaRPr kumimoji="1" lang="en-US" altLang="zh-CN" sz="4000" b="1" dirty="0">
              <a:solidFill>
                <a:srgbClr val="000066"/>
              </a:solidFill>
            </a:endParaRPr>
          </a:p>
        </p:txBody>
      </p:sp>
      <p:pic>
        <p:nvPicPr>
          <p:cNvPr id="573445" name="Picture 5" descr="HOUSE"/>
          <p:cNvPicPr>
            <a:picLocks noChangeAspect="1" noChangeArrowheads="1"/>
          </p:cNvPicPr>
          <p:nvPr/>
        </p:nvPicPr>
        <p:blipFill>
          <a:blip r:embed="rId1"/>
          <a:srcRect/>
          <a:stretch>
            <a:fillRect/>
          </a:stretch>
        </p:blipFill>
        <p:spPr bwMode="auto">
          <a:xfrm>
            <a:off x="3612208" y="3286124"/>
            <a:ext cx="5174634" cy="3500462"/>
          </a:xfrm>
          <a:prstGeom prst="rect">
            <a:avLst/>
          </a:prstGeom>
          <a:noFill/>
          <a:ln w="9525">
            <a:noFill/>
            <a:miter lim="800000"/>
            <a:headEnd/>
            <a:tailEnd/>
          </a:ln>
        </p:spPr>
      </p:pic>
      <p:sp>
        <p:nvSpPr>
          <p:cNvPr id="573446" name="Text Box 6"/>
          <p:cNvSpPr txBox="1">
            <a:spLocks noChangeArrowheads="1"/>
          </p:cNvSpPr>
          <p:nvPr/>
        </p:nvSpPr>
        <p:spPr bwMode="auto">
          <a:xfrm>
            <a:off x="214282" y="4429132"/>
            <a:ext cx="3124200" cy="2308324"/>
          </a:xfrm>
          <a:prstGeom prst="rect">
            <a:avLst/>
          </a:prstGeom>
          <a:solidFill>
            <a:schemeClr val="bg1">
              <a:lumMod val="85000"/>
            </a:schemeClr>
          </a:solidFill>
          <a:ln w="9525">
            <a:noFill/>
            <a:miter lim="800000"/>
          </a:ln>
        </p:spPr>
        <p:txBody>
          <a:bodyPr>
            <a:spAutoFit/>
          </a:bodyPr>
          <a:lstStyle/>
          <a:p>
            <a:pPr marL="408305" indent="-408305" defTabSz="958850" eaLnBrk="0" hangingPunct="0"/>
            <a:r>
              <a:rPr lang="en-US" altLang="zh-CN" sz="2400" dirty="0">
                <a:latin typeface="Arial Narrow" pitchFamily="34" charset="0"/>
              </a:rPr>
              <a:t>Built most efficiently and timely by a team</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Requires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Modeling</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Well-defined process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Power tools</a:t>
            </a:r>
            <a:endParaRPr lang="en-US" altLang="zh-CN" sz="2400" dirty="0">
              <a:solidFill>
                <a:schemeClr val="bg2"/>
              </a:solidFill>
              <a:latin typeface="Arial Narrow" pitchFamily="34" charset="0"/>
            </a:endParaRPr>
          </a:p>
        </p:txBody>
      </p:sp>
      <p:sp>
        <p:nvSpPr>
          <p:cNvPr id="8"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animEffect transition="in" filter="blinds(horizontal)">
                                      <p:cBhvr>
                                        <p:cTn id="7" dur="500"/>
                                        <p:tgtEl>
                                          <p:spTgt spid="5734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443">
                                            <p:txEl>
                                              <p:pRg st="1" end="1"/>
                                            </p:txEl>
                                          </p:spTgt>
                                        </p:tgtEl>
                                        <p:attrNameLst>
                                          <p:attrName>style.visibility</p:attrName>
                                        </p:attrNameLst>
                                      </p:cBhvr>
                                      <p:to>
                                        <p:strVal val="visible"/>
                                      </p:to>
                                    </p:set>
                                    <p:animEffect transition="in" filter="blinds(horizontal)">
                                      <p:cBhvr>
                                        <p:cTn id="10" dur="500"/>
                                        <p:tgtEl>
                                          <p:spTgt spid="5734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3443">
                                            <p:txEl>
                                              <p:pRg st="2" end="2"/>
                                            </p:txEl>
                                          </p:spTgt>
                                        </p:tgtEl>
                                        <p:attrNameLst>
                                          <p:attrName>style.visibility</p:attrName>
                                        </p:attrNameLst>
                                      </p:cBhvr>
                                      <p:to>
                                        <p:strVal val="visible"/>
                                      </p:to>
                                    </p:set>
                                    <p:animEffect transition="in" filter="blinds(horizontal)">
                                      <p:cBhvr>
                                        <p:cTn id="13" dur="500"/>
                                        <p:tgtEl>
                                          <p:spTgt spid="57344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3445"/>
                                        </p:tgtEl>
                                        <p:attrNameLst>
                                          <p:attrName>style.visibility</p:attrName>
                                        </p:attrNameLst>
                                      </p:cBhvr>
                                      <p:to>
                                        <p:strVal val="visible"/>
                                      </p:to>
                                    </p:set>
                                    <p:animEffect transition="in" filter="fade">
                                      <p:cBhvr>
                                        <p:cTn id="18" dur="2000"/>
                                        <p:tgtEl>
                                          <p:spTgt spid="573445"/>
                                        </p:tgtEl>
                                      </p:cBhvr>
                                    </p:animEffect>
                                  </p:childTnLst>
                                </p:cTn>
                              </p:par>
                            </p:childTnLst>
                          </p:cTn>
                        </p:par>
                        <p:par>
                          <p:cTn id="19" fill="hold">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573444"/>
                                        </p:tgtEl>
                                        <p:attrNameLst>
                                          <p:attrName>style.visibility</p:attrName>
                                        </p:attrNameLst>
                                      </p:cBhvr>
                                      <p:to>
                                        <p:strVal val="visible"/>
                                      </p:to>
                                    </p:set>
                                    <p:animEffect transition="in" filter="blinds(horizontal)">
                                      <p:cBhvr>
                                        <p:cTn id="22" dur="500"/>
                                        <p:tgtEl>
                                          <p:spTgt spid="573444"/>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573446"/>
                                        </p:tgtEl>
                                        <p:attrNameLst>
                                          <p:attrName>style.visibility</p:attrName>
                                        </p:attrNameLst>
                                      </p:cBhvr>
                                      <p:to>
                                        <p:strVal val="visible"/>
                                      </p:to>
                                    </p:set>
                                    <p:animEffect transition="in" filter="blinds(horizontal)">
                                      <p:cBhvr>
                                        <p:cTn id="26" dur="500"/>
                                        <p:tgtEl>
                                          <p:spTgt spid="573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P spid="573444" grpId="0"/>
      <p:bldP spid="5734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7" name="Rectangle 3"/>
          <p:cNvSpPr>
            <a:spLocks noGrp="1" noChangeArrowheads="1"/>
          </p:cNvSpPr>
          <p:nvPr>
            <p:ph idx="1"/>
          </p:nvPr>
        </p:nvSpPr>
        <p:spPr>
          <a:xfrm>
            <a:off x="179388" y="1428736"/>
            <a:ext cx="8964612" cy="4114800"/>
          </a:xfrm>
        </p:spPr>
        <p:txBody>
          <a:bodyPr/>
          <a:lstStyle/>
          <a:p>
            <a:pPr eaLnBrk="1" hangingPunct="1"/>
            <a:r>
              <a:rPr lang="en-US" altLang="zh-CN" sz="2800" b="1" dirty="0">
                <a:solidFill>
                  <a:schemeClr val="tx1"/>
                </a:solidFill>
                <a:ea typeface="宋体" panose="02010600030101010101" pitchFamily="2" charset="-122"/>
                <a:cs typeface="楷体_GB2312" pitchFamily="49" charset="-122"/>
              </a:rPr>
              <a:t>Initially, the traditional paradigm was successful</a:t>
            </a:r>
            <a:endParaRPr lang="en-US" altLang="zh-CN" sz="2800" b="1" dirty="0">
              <a:solidFill>
                <a:schemeClr val="tx1"/>
              </a:solidFill>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Any approach is better than no approach at all</a:t>
            </a:r>
            <a:endParaRPr lang="en-US" altLang="zh-CN" sz="2400" b="1" dirty="0">
              <a:ea typeface="宋体" panose="02010600030101010101" pitchFamily="2" charset="-122"/>
              <a:cs typeface="楷体_GB2312" pitchFamily="49" charset="-122"/>
            </a:endParaRPr>
          </a:p>
          <a:p>
            <a:pPr eaLnBrk="1" hangingPunct="1"/>
            <a:r>
              <a:rPr lang="en-US" altLang="zh-CN" sz="2800" b="1" dirty="0">
                <a:solidFill>
                  <a:schemeClr val="tx1"/>
                </a:solidFill>
                <a:ea typeface="宋体" panose="02010600030101010101" pitchFamily="2" charset="-122"/>
                <a:cs typeface="楷体_GB2312" pitchFamily="49" charset="-122"/>
              </a:rPr>
              <a:t>During the 1980s</a:t>
            </a:r>
            <a:endParaRPr lang="en-US" altLang="zh-CN" sz="2800" b="1" dirty="0">
              <a:solidFill>
                <a:schemeClr val="tx1"/>
              </a:solidFill>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Larger computers became affordable</a:t>
            </a:r>
            <a:endParaRPr lang="en-US" altLang="zh-CN" sz="2400" b="1" dirty="0">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Information systems grew in size</a:t>
            </a:r>
            <a:endParaRPr lang="en-US" altLang="zh-CN" sz="2400" b="1" dirty="0">
              <a:ea typeface="宋体" panose="02010600030101010101" pitchFamily="2" charset="-122"/>
              <a:cs typeface="楷体_GB2312" pitchFamily="49" charset="-122"/>
            </a:endParaRPr>
          </a:p>
          <a:p>
            <a:pPr eaLnBrk="1" hangingPunct="1"/>
            <a:endParaRPr lang="en-US" altLang="zh-CN" b="1" dirty="0">
              <a:solidFill>
                <a:schemeClr val="tx1"/>
              </a:solidFill>
              <a:ea typeface="宋体" panose="02010600030101010101" pitchFamily="2" charset="-122"/>
              <a:cs typeface="楷体_GB2312" pitchFamily="49" charset="-122"/>
            </a:endParaRPr>
          </a:p>
        </p:txBody>
      </p:sp>
      <p:sp>
        <p:nvSpPr>
          <p:cNvPr id="40964" name="灯片编号占位符 4"/>
          <p:cNvSpPr>
            <a:spLocks noGrp="1"/>
          </p:cNvSpPr>
          <p:nvPr>
            <p:ph type="sldNum" sz="quarter" idx="11"/>
          </p:nvPr>
        </p:nvSpPr>
        <p:spPr>
          <a:noFill/>
        </p:spPr>
        <p:txBody>
          <a:bodyPr/>
          <a:lstStyle/>
          <a:p>
            <a:fld id="{A77663B7-93D9-4BC0-9853-6553A6E34BA7}" type="slidenum">
              <a:rPr lang="zh-CN" altLang="en-US" smtClean="0"/>
            </a:fld>
            <a:endParaRPr lang="en-US" altLang="zh-CN"/>
          </a:p>
        </p:txBody>
      </p:sp>
      <p:sp>
        <p:nvSpPr>
          <p:cNvPr id="574468" name="Rectangle 4"/>
          <p:cNvSpPr>
            <a:spLocks noChangeArrowheads="1"/>
          </p:cNvSpPr>
          <p:nvPr/>
        </p:nvSpPr>
        <p:spPr bwMode="auto">
          <a:xfrm>
            <a:off x="214283" y="4071942"/>
            <a:ext cx="4929221" cy="1382719"/>
          </a:xfrm>
          <a:prstGeom prst="rect">
            <a:avLst/>
          </a:prstGeom>
          <a:noFill/>
          <a:ln w="12700">
            <a:noFill/>
            <a:miter lim="800000"/>
          </a:ln>
        </p:spPr>
        <p:txBody>
          <a:bodyPr lIns="90488" tIns="44450" rIns="90488" bIns="44450" anchor="b"/>
          <a:lstStyle/>
          <a:p>
            <a:pPr algn="ctr"/>
            <a:r>
              <a:rPr kumimoji="1" lang="en-US" altLang="zh-CN" sz="4000" b="1" dirty="0">
                <a:solidFill>
                  <a:srgbClr val="000066"/>
                </a:solidFill>
              </a:rPr>
              <a:t>Architecting a </a:t>
            </a:r>
            <a:r>
              <a:rPr kumimoji="1" lang="en-US" altLang="zh-CN" sz="4000" b="1" dirty="0" err="1">
                <a:solidFill>
                  <a:srgbClr val="000066"/>
                </a:solidFill>
              </a:rPr>
              <a:t>highrise</a:t>
            </a:r>
            <a:endParaRPr kumimoji="1" lang="en-US" altLang="zh-CN" sz="4000" b="1" dirty="0">
              <a:solidFill>
                <a:srgbClr val="000066"/>
              </a:solidFill>
            </a:endParaRPr>
          </a:p>
        </p:txBody>
      </p:sp>
      <p:pic>
        <p:nvPicPr>
          <p:cNvPr id="574469" name="Picture 5" descr="!HIGHRIS"/>
          <p:cNvPicPr>
            <a:picLocks noChangeAspect="1" noChangeArrowheads="1"/>
          </p:cNvPicPr>
          <p:nvPr/>
        </p:nvPicPr>
        <p:blipFill>
          <a:blip r:embed="rId1"/>
          <a:srcRect/>
          <a:stretch>
            <a:fillRect/>
          </a:stretch>
        </p:blipFill>
        <p:spPr bwMode="auto">
          <a:xfrm>
            <a:off x="5857884" y="3786190"/>
            <a:ext cx="3124200" cy="2860681"/>
          </a:xfrm>
          <a:prstGeom prst="rect">
            <a:avLst/>
          </a:prstGeom>
          <a:noFill/>
          <a:ln w="9525">
            <a:noFill/>
            <a:miter lim="800000"/>
            <a:headEnd/>
            <a:tailEnd/>
          </a:ln>
        </p:spPr>
      </p:pic>
      <p:sp>
        <p:nvSpPr>
          <p:cNvPr id="7"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Effect transition="in" filter="blinds(horizontal)">
                                      <p:cBhvr>
                                        <p:cTn id="7" dur="500"/>
                                        <p:tgtEl>
                                          <p:spTgt spid="5744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4467">
                                            <p:txEl>
                                              <p:pRg st="1" end="1"/>
                                            </p:txEl>
                                          </p:spTgt>
                                        </p:tgtEl>
                                        <p:attrNameLst>
                                          <p:attrName>style.visibility</p:attrName>
                                        </p:attrNameLst>
                                      </p:cBhvr>
                                      <p:to>
                                        <p:strVal val="visible"/>
                                      </p:to>
                                    </p:set>
                                    <p:animEffect transition="in" filter="blinds(horizontal)">
                                      <p:cBhvr>
                                        <p:cTn id="10" dur="500"/>
                                        <p:tgtEl>
                                          <p:spTgt spid="5744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4467">
                                            <p:txEl>
                                              <p:pRg st="2" end="2"/>
                                            </p:txEl>
                                          </p:spTgt>
                                        </p:tgtEl>
                                        <p:attrNameLst>
                                          <p:attrName>style.visibility</p:attrName>
                                        </p:attrNameLst>
                                      </p:cBhvr>
                                      <p:to>
                                        <p:strVal val="visible"/>
                                      </p:to>
                                    </p:set>
                                    <p:animEffect transition="in" filter="blinds(horizontal)">
                                      <p:cBhvr>
                                        <p:cTn id="15" dur="500"/>
                                        <p:tgtEl>
                                          <p:spTgt spid="57446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74467">
                                            <p:txEl>
                                              <p:pRg st="3" end="3"/>
                                            </p:txEl>
                                          </p:spTgt>
                                        </p:tgtEl>
                                        <p:attrNameLst>
                                          <p:attrName>style.visibility</p:attrName>
                                        </p:attrNameLst>
                                      </p:cBhvr>
                                      <p:to>
                                        <p:strVal val="visible"/>
                                      </p:to>
                                    </p:set>
                                    <p:animEffect transition="in" filter="blinds(horizontal)">
                                      <p:cBhvr>
                                        <p:cTn id="18" dur="500"/>
                                        <p:tgtEl>
                                          <p:spTgt spid="57446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74467">
                                            <p:txEl>
                                              <p:pRg st="4" end="4"/>
                                            </p:txEl>
                                          </p:spTgt>
                                        </p:tgtEl>
                                        <p:attrNameLst>
                                          <p:attrName>style.visibility</p:attrName>
                                        </p:attrNameLst>
                                      </p:cBhvr>
                                      <p:to>
                                        <p:strVal val="visible"/>
                                      </p:to>
                                    </p:set>
                                    <p:animEffect transition="in" filter="blinds(horizontal)">
                                      <p:cBhvr>
                                        <p:cTn id="21" dur="500"/>
                                        <p:tgtEl>
                                          <p:spTgt spid="57446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74469"/>
                                        </p:tgtEl>
                                        <p:attrNameLst>
                                          <p:attrName>style.visibility</p:attrName>
                                        </p:attrNameLst>
                                      </p:cBhvr>
                                      <p:to>
                                        <p:strVal val="visible"/>
                                      </p:to>
                                    </p:set>
                                    <p:animEffect transition="in" filter="fade">
                                      <p:cBhvr>
                                        <p:cTn id="26" dur="2000"/>
                                        <p:tgtEl>
                                          <p:spTgt spid="574469"/>
                                        </p:tgtEl>
                                      </p:cBhvr>
                                    </p:animEffect>
                                  </p:childTnLst>
                                </p:cTn>
                              </p:par>
                            </p:childTnLst>
                          </p:cTn>
                        </p:par>
                        <p:par>
                          <p:cTn id="27" fill="hold">
                            <p:stCondLst>
                              <p:cond delay="2000"/>
                            </p:stCondLst>
                            <p:childTnLst>
                              <p:par>
                                <p:cTn id="28" presetID="3" presetClass="entr" presetSubtype="10" fill="hold" grpId="0" nodeType="afterEffect">
                                  <p:stCondLst>
                                    <p:cond delay="0"/>
                                  </p:stCondLst>
                                  <p:childTnLst>
                                    <p:set>
                                      <p:cBhvr>
                                        <p:cTn id="29" dur="1" fill="hold">
                                          <p:stCondLst>
                                            <p:cond delay="0"/>
                                          </p:stCondLst>
                                        </p:cTn>
                                        <p:tgtEl>
                                          <p:spTgt spid="574468"/>
                                        </p:tgtEl>
                                        <p:attrNameLst>
                                          <p:attrName>style.visibility</p:attrName>
                                        </p:attrNameLst>
                                      </p:cBhvr>
                                      <p:to>
                                        <p:strVal val="visible"/>
                                      </p:to>
                                    </p:set>
                                    <p:animEffect transition="in" filter="blinds(horizontal)">
                                      <p:cBhvr>
                                        <p:cTn id="30" dur="500"/>
                                        <p:tgtEl>
                                          <p:spTgt spid="574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P spid="5744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57158" y="1357298"/>
            <a:ext cx="8229600" cy="1143000"/>
          </a:xfrm>
        </p:spPr>
        <p:txBody>
          <a:bodyPr/>
          <a:lstStyle/>
          <a:p>
            <a:pPr algn="l" eaLnBrk="1" hangingPunct="1">
              <a:defRPr/>
            </a:pPr>
            <a:r>
              <a:rPr lang="zh-CN" altLang="en-US" sz="4400" dirty="0">
                <a:solidFill>
                  <a:srgbClr val="C00000"/>
                </a:solidFill>
                <a:effectLst>
                  <a:outerShdw blurRad="38100" dist="38100" dir="2700000" algn="tl">
                    <a:srgbClr val="000000"/>
                  </a:outerShdw>
                </a:effectLst>
              </a:rPr>
              <a:t>软件危机</a:t>
            </a:r>
            <a:endParaRPr lang="zh-CN" altLang="en-US" sz="4400" dirty="0">
              <a:solidFill>
                <a:srgbClr val="C00000"/>
              </a:solidFill>
              <a:effectLst>
                <a:outerShdw blurRad="38100" dist="38100" dir="2700000" algn="tl">
                  <a:srgbClr val="000000"/>
                </a:outerShdw>
              </a:effectLst>
            </a:endParaRPr>
          </a:p>
        </p:txBody>
      </p:sp>
      <p:sp>
        <p:nvSpPr>
          <p:cNvPr id="429059" name="Rectangle 3"/>
          <p:cNvSpPr>
            <a:spLocks noGrp="1" noChangeArrowheads="1"/>
          </p:cNvSpPr>
          <p:nvPr>
            <p:ph idx="1"/>
          </p:nvPr>
        </p:nvSpPr>
        <p:spPr>
          <a:xfrm>
            <a:off x="428596" y="2332037"/>
            <a:ext cx="8229600" cy="3668731"/>
          </a:xfrm>
        </p:spPr>
        <p:txBody>
          <a:bodyPr/>
          <a:lstStyle/>
          <a:p>
            <a:pPr eaLnBrk="1" hangingPunct="1"/>
            <a:endParaRPr lang="zh-CN" altLang="en-US" dirty="0">
              <a:cs typeface="楷体_GB2312" pitchFamily="49" charset="-122"/>
            </a:endParaRPr>
          </a:p>
          <a:p>
            <a:pPr eaLnBrk="1" hangingPunct="1"/>
            <a:r>
              <a:rPr lang="zh-CN" altLang="en-US" sz="3200" b="1" dirty="0">
                <a:cs typeface="楷体_GB2312" pitchFamily="49" charset="-122"/>
              </a:rPr>
              <a:t>许多软件项目不能满足客户的要求</a:t>
            </a:r>
            <a:endParaRPr lang="zh-CN" altLang="en-US" sz="3200" b="1" dirty="0">
              <a:cs typeface="楷体_GB2312" pitchFamily="49" charset="-122"/>
            </a:endParaRPr>
          </a:p>
          <a:p>
            <a:pPr eaLnBrk="1" hangingPunct="1">
              <a:buFontTx/>
              <a:buNone/>
            </a:pPr>
            <a:endParaRPr lang="zh-CN" altLang="en-US" sz="3200" b="1" dirty="0">
              <a:cs typeface="楷体_GB2312" pitchFamily="49" charset="-122"/>
            </a:endParaRPr>
          </a:p>
          <a:p>
            <a:pPr eaLnBrk="1" hangingPunct="1"/>
            <a:r>
              <a:rPr lang="zh-CN" altLang="en-US" sz="3200" b="1" dirty="0">
                <a:cs typeface="楷体_GB2312" pitchFamily="49" charset="-122"/>
              </a:rPr>
              <a:t>许多软件项目超出预算和时间安排</a:t>
            </a:r>
            <a:endParaRPr lang="en-US" altLang="zh-CN" sz="3200" b="1" dirty="0">
              <a:cs typeface="楷体_GB2312" pitchFamily="49" charset="-122"/>
            </a:endParaRPr>
          </a:p>
        </p:txBody>
      </p:sp>
      <p:sp>
        <p:nvSpPr>
          <p:cNvPr id="43012" name="灯片编号占位符 4"/>
          <p:cNvSpPr>
            <a:spLocks noGrp="1"/>
          </p:cNvSpPr>
          <p:nvPr>
            <p:ph type="sldNum" sz="quarter" idx="11"/>
          </p:nvPr>
        </p:nvSpPr>
        <p:spPr>
          <a:noFill/>
        </p:spPr>
        <p:txBody>
          <a:bodyPr/>
          <a:lstStyle/>
          <a:p>
            <a:fld id="{3D77A635-6E87-4D0B-865B-685FEF120037}" type="slidenum">
              <a:rPr lang="zh-CN" altLang="en-US" smtClean="0"/>
            </a:fld>
            <a:endParaRPr lang="en-US" altLang="zh-CN"/>
          </a:p>
        </p:txBody>
      </p:sp>
      <p:sp>
        <p:nvSpPr>
          <p:cNvPr id="5"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animEffect transition="in" filter="blinds(horizontal)">
                                      <p:cBhvr>
                                        <p:cTn id="7" dur="500"/>
                                        <p:tgtEl>
                                          <p:spTgt spid="4290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9059">
                                            <p:txEl>
                                              <p:pRg st="3" end="3"/>
                                            </p:txEl>
                                          </p:spTgt>
                                        </p:tgtEl>
                                        <p:attrNameLst>
                                          <p:attrName>style.visibility</p:attrName>
                                        </p:attrNameLst>
                                      </p:cBhvr>
                                      <p:to>
                                        <p:strVal val="visible"/>
                                      </p:to>
                                    </p:set>
                                    <p:animEffect transition="in" filter="blinds(horizontal)">
                                      <p:cBhvr>
                                        <p:cTn id="12" dur="500"/>
                                        <p:tgtEl>
                                          <p:spTgt spid="429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57158" y="1643051"/>
            <a:ext cx="7455202" cy="3082093"/>
          </a:xfrm>
          <a:prstGeom prst="rect">
            <a:avLst/>
          </a:prstGeom>
          <a:noFill/>
          <a:ln w="9525">
            <a:noFill/>
            <a:miter lim="800000"/>
          </a:ln>
        </p:spPr>
        <p:txBody>
          <a:bodyPr lIns="92075" tIns="46038" rIns="92075" bIns="46038"/>
          <a:lstStyle/>
          <a:p>
            <a:pPr marL="342900" indent="-342900" eaLnBrk="0" hangingPunct="0">
              <a:lnSpc>
                <a:spcPct val="130000"/>
              </a:lnSpc>
              <a:buClr>
                <a:srgbClr val="0000FF"/>
              </a:buClr>
              <a:buSzPct val="7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rPr>
              <a:t>典型例子：美国</a:t>
            </a:r>
            <a:r>
              <a:rPr lang="en-US" altLang="zh-CN" b="1" dirty="0">
                <a:latin typeface="宋体" panose="02010600030101010101" pitchFamily="2" charset="-122"/>
                <a:ea typeface="宋体" panose="02010600030101010101" pitchFamily="2" charset="-122"/>
              </a:rPr>
              <a:t>IBM</a:t>
            </a:r>
            <a:r>
              <a:rPr lang="zh-CN" altLang="en-US" b="1" dirty="0">
                <a:latin typeface="宋体" panose="02010600030101010101" pitchFamily="2" charset="-122"/>
                <a:ea typeface="宋体" panose="02010600030101010101" pitchFamily="2" charset="-122"/>
              </a:rPr>
              <a:t>公司在</a:t>
            </a:r>
            <a:r>
              <a:rPr lang="en-US" altLang="zh-CN" b="1" dirty="0">
                <a:latin typeface="宋体" panose="02010600030101010101" pitchFamily="2" charset="-122"/>
                <a:ea typeface="宋体" panose="02010600030101010101" pitchFamily="2" charset="-122"/>
              </a:rPr>
              <a:t>1963</a:t>
            </a:r>
            <a:r>
              <a:rPr lang="zh-CN" altLang="en-US" b="1" dirty="0">
                <a:latin typeface="宋体" panose="02010600030101010101" pitchFamily="2" charset="-122"/>
                <a:ea typeface="宋体" panose="02010600030101010101" pitchFamily="2" charset="-122"/>
              </a:rPr>
              <a:t>年至</a:t>
            </a:r>
            <a:r>
              <a:rPr lang="en-US" altLang="zh-CN" b="1" dirty="0">
                <a:latin typeface="宋体" panose="02010600030101010101" pitchFamily="2" charset="-122"/>
                <a:ea typeface="宋体" panose="02010600030101010101" pitchFamily="2" charset="-122"/>
              </a:rPr>
              <a:t>1966</a:t>
            </a:r>
            <a:r>
              <a:rPr lang="zh-CN" altLang="en-US" b="1" dirty="0">
                <a:latin typeface="宋体" panose="02010600030101010101" pitchFamily="2" charset="-122"/>
                <a:ea typeface="宋体" panose="02010600030101010101" pitchFamily="2" charset="-122"/>
              </a:rPr>
              <a:t>年开发的</a:t>
            </a:r>
            <a:r>
              <a:rPr lang="en-US" altLang="zh-CN" b="1" dirty="0">
                <a:latin typeface="宋体" panose="02010600030101010101" pitchFamily="2" charset="-122"/>
                <a:ea typeface="宋体" panose="02010600030101010101" pitchFamily="2" charset="-122"/>
              </a:rPr>
              <a:t>IBM 360</a:t>
            </a:r>
            <a:r>
              <a:rPr lang="zh-CN" altLang="en-US" b="1" dirty="0">
                <a:latin typeface="宋体" panose="02010600030101010101" pitchFamily="2" charset="-122"/>
                <a:ea typeface="宋体" panose="02010600030101010101" pitchFamily="2" charset="-122"/>
              </a:rPr>
              <a:t>机的操作系统。 </a:t>
            </a:r>
            <a:endParaRPr lang="zh-CN" altLang="en-US" b="1" dirty="0">
              <a:latin typeface="宋体" panose="02010600030101010101" pitchFamily="2" charset="-122"/>
              <a:ea typeface="宋体" panose="02010600030101010101" pitchFamily="2" charset="-122"/>
            </a:endParaRPr>
          </a:p>
          <a:p>
            <a:pPr marL="342900" indent="-342900" eaLnBrk="0" hangingPunct="0">
              <a:lnSpc>
                <a:spcPct val="130000"/>
              </a:lnSpc>
              <a:buClr>
                <a:srgbClr val="0000FF"/>
              </a:buClr>
              <a:buSzPct val="7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rPr>
              <a:t>这个项目的负责人</a:t>
            </a:r>
            <a:r>
              <a:rPr lang="en-US" altLang="zh-CN" b="1" dirty="0" err="1">
                <a:latin typeface="宋体" panose="02010600030101010101" pitchFamily="2" charset="-122"/>
                <a:ea typeface="宋体" panose="02010600030101010101" pitchFamily="2" charset="-122"/>
              </a:rPr>
              <a:t>F.D.Brooks</a:t>
            </a:r>
            <a:r>
              <a:rPr lang="zh-CN" altLang="en-US" b="1" dirty="0">
                <a:latin typeface="宋体" panose="02010600030101010101" pitchFamily="2" charset="-122"/>
                <a:ea typeface="宋体" panose="02010600030101010101" pitchFamily="2" charset="-122"/>
              </a:rPr>
              <a:t>事后总结了他在组织开发过程中的沉痛教训时说：</a:t>
            </a:r>
            <a:endParaRPr lang="zh-CN" altLang="en-US" b="1" dirty="0">
              <a:latin typeface="宋体" panose="02010600030101010101" pitchFamily="2" charset="-122"/>
              <a:ea typeface="宋体" panose="02010600030101010101" pitchFamily="2" charset="-122"/>
            </a:endParaRPr>
          </a:p>
          <a:p>
            <a:pPr marL="342900" indent="-342900" eaLnBrk="0" hangingPunct="0">
              <a:lnSpc>
                <a:spcPct val="130000"/>
              </a:lnSpc>
              <a:buClr>
                <a:srgbClr val="0000FF"/>
              </a:buClr>
              <a:buSzPct val="70000"/>
              <a:buFont typeface="Wingdings" panose="05000000000000000000" pitchFamily="2" charset="2"/>
              <a:buNone/>
            </a:pPr>
            <a:r>
              <a:rPr lang="zh-CN" altLang="en-US" b="1" dirty="0">
                <a:latin typeface="宋体" panose="02010600030101010101" pitchFamily="2" charset="-122"/>
                <a:ea typeface="宋体" panose="02010600030101010101" pitchFamily="2" charset="-122"/>
              </a:rPr>
              <a:t>　</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正像一只逃亡的野兽落到泥潭中做垂死的挣扎，越是挣扎，陷得越深。最后无法逃脱灭顶的灾难，</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程序设计工作正像这样一个泥潭，</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一批批程序员被迫在泥潭中拼命挣扎，</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谁也没有料到竟会陷入这样的困境</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17411"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2" name="对象 1"/>
          <p:cNvGraphicFramePr>
            <a:graphicFrameLocks noChangeAspect="1"/>
          </p:cNvGraphicFramePr>
          <p:nvPr/>
        </p:nvGraphicFramePr>
        <p:xfrm>
          <a:off x="5940152" y="5315682"/>
          <a:ext cx="1981200" cy="711200"/>
        </p:xfrm>
        <a:graphic>
          <a:graphicData uri="http://schemas.openxmlformats.org/presentationml/2006/ole">
            <mc:AlternateContent xmlns:mc="http://schemas.openxmlformats.org/markup-compatibility/2006">
              <mc:Choice xmlns:v="urn:schemas-microsoft-com:vml" Requires="v">
                <p:oleObj spid="_x0000_s1037" name="包装程序外壳对象" showAsIcon="1" r:id="rId1" imgW="1476375" imgH="523875" progId="Package">
                  <p:embed/>
                </p:oleObj>
              </mc:Choice>
              <mc:Fallback>
                <p:oleObj name="包装程序外壳对象" showAsIcon="1" r:id="rId1" imgW="1476375" imgH="523875" progId="Package">
                  <p:embed/>
                  <p:pic>
                    <p:nvPicPr>
                      <p:cNvPr id="0" name="图片 1036"/>
                      <p:cNvPicPr/>
                      <p:nvPr/>
                    </p:nvPicPr>
                    <p:blipFill>
                      <a:blip r:embed="rId2"/>
                      <a:stretch>
                        <a:fillRect/>
                      </a:stretch>
                    </p:blipFill>
                    <p:spPr>
                      <a:xfrm>
                        <a:off x="5940152" y="5315682"/>
                        <a:ext cx="1981200" cy="711200"/>
                      </a:xfrm>
                      <a:prstGeom prst="rect">
                        <a:avLst/>
                      </a:prstGeom>
                    </p:spPr>
                  </p:pic>
                </p:oleObj>
              </mc:Fallback>
            </mc:AlternateContent>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11188" y="1268413"/>
            <a:ext cx="8077200" cy="5195268"/>
          </a:xfrm>
          <a:prstGeom prst="rect">
            <a:avLst/>
          </a:prstGeom>
          <a:noFill/>
          <a:ln w="9525">
            <a:noFill/>
            <a:miter lim="800000"/>
          </a:ln>
        </p:spPr>
        <p:txBody>
          <a:bodyPr>
            <a:spAutoFit/>
          </a:bodyPr>
          <a:lstStyle/>
          <a:p>
            <a:pPr algn="just">
              <a:lnSpc>
                <a:spcPct val="145000"/>
              </a:lnSpc>
              <a:spcBef>
                <a:spcPts val="600"/>
              </a:spcBef>
              <a:buSzPct val="90000"/>
            </a:pPr>
            <a:r>
              <a:rPr kumimoji="1" lang="zh-CN" altLang="en-US" sz="2800" b="1" dirty="0">
                <a:solidFill>
                  <a:srgbClr val="3333CC"/>
                </a:solidFill>
                <a:latin typeface="楷体_GB2312" pitchFamily="49" charset="-122"/>
                <a:ea typeface="楷体_GB2312" pitchFamily="49" charset="-122"/>
              </a:rPr>
              <a:t>具体来说，软件危机主要有以下一些典型表现</a:t>
            </a:r>
            <a:r>
              <a:rPr kumimoji="1" lang="en-US" altLang="zh-CN" sz="2800" dirty="0">
                <a:latin typeface="宋体" panose="02010600030101010101" pitchFamily="2" charset="-122"/>
              </a:rPr>
              <a:t>:</a:t>
            </a:r>
            <a:endParaRPr kumimoji="1" lang="en-US" altLang="zh-CN" sz="2800" dirty="0">
              <a:latin typeface="宋体" panose="02010600030101010101" pitchFamily="2" charset="-122"/>
            </a:endParaRPr>
          </a:p>
          <a:p>
            <a:pPr algn="just">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对软件开发成本和进度的估计常常很不准确。</a:t>
            </a:r>
            <a:endParaRPr kumimoji="1" lang="zh-CN" altLang="en-US" sz="2400" b="1" dirty="0">
              <a:latin typeface="楷体_GB2312" pitchFamily="49" charset="-122"/>
              <a:ea typeface="楷体_GB2312" pitchFamily="49" charset="-122"/>
            </a:endParaRPr>
          </a:p>
          <a:p>
            <a:pPr algn="just">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用户对</a:t>
            </a:r>
            <a:r>
              <a:rPr kumimoji="1" lang="zh-CN" altLang="en-US" sz="2400" b="1" dirty="0">
                <a:latin typeface="Times New Roman" panose="02020603050405020304" pitchFamily="18" charset="0"/>
                <a:ea typeface="楷体_GB2312" pitchFamily="49" charset="-122"/>
              </a:rPr>
              <a:t>“</a:t>
            </a:r>
            <a:r>
              <a:rPr kumimoji="1" lang="zh-CN" altLang="en-US" sz="2400" b="1" dirty="0">
                <a:latin typeface="楷体_GB2312" pitchFamily="49" charset="-122"/>
                <a:ea typeface="楷体_GB2312" pitchFamily="49" charset="-122"/>
              </a:rPr>
              <a:t>已完成的</a:t>
            </a:r>
            <a:r>
              <a:rPr kumimoji="1" lang="zh-CN" altLang="en-US" sz="2400" b="1" dirty="0">
                <a:latin typeface="Times New Roman" panose="02020603050405020304" pitchFamily="18" charset="0"/>
                <a:ea typeface="楷体_GB2312" pitchFamily="49" charset="-122"/>
              </a:rPr>
              <a:t>”</a:t>
            </a:r>
            <a:r>
              <a:rPr kumimoji="1" lang="zh-CN" altLang="en-US" sz="2400" b="1" dirty="0">
                <a:latin typeface="楷体_GB2312" pitchFamily="49" charset="-122"/>
                <a:ea typeface="楷体_GB2312" pitchFamily="49" charset="-122"/>
              </a:rPr>
              <a:t>软件系统不满意的现象经常发生。</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软件产品的质量往往靠不住。</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软件常常是不可维护的。</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软件通常没有适当的文档资料。</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软件成本在计算机系统总成本中所占的比例逐年上升。</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软件开发生产率提高的速度，既跟不上硬件的发展速度，也远远跟不上计算机应用迅速普及深入的趋势。 </a:t>
            </a:r>
            <a:endParaRPr kumimoji="1" lang="en-US" altLang="zh-CN"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t>还有软件开发和维护有关的很多问题</a:t>
            </a:r>
            <a:endParaRPr kumimoji="1" lang="zh-CN" altLang="en-US" sz="2400" b="1" dirty="0">
              <a:latin typeface="楷体_GB2312" pitchFamily="49" charset="-122"/>
              <a:ea typeface="楷体_GB2312" pitchFamily="49" charset="-122"/>
            </a:endParaRPr>
          </a:p>
        </p:txBody>
      </p:sp>
      <p:sp>
        <p:nvSpPr>
          <p:cNvPr id="18435"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1" name="Rectangle 3"/>
          <p:cNvSpPr>
            <a:spLocks noGrp="1" noChangeArrowheads="1"/>
          </p:cNvSpPr>
          <p:nvPr>
            <p:ph idx="1"/>
          </p:nvPr>
        </p:nvSpPr>
        <p:spPr>
          <a:xfrm>
            <a:off x="500034" y="2285992"/>
            <a:ext cx="8286808" cy="1571636"/>
          </a:xfrm>
        </p:spPr>
        <p:txBody>
          <a:bodyPr/>
          <a:lstStyle/>
          <a:p>
            <a:pPr eaLnBrk="1" hangingPunct="1">
              <a:buFontTx/>
              <a:buNone/>
            </a:pPr>
            <a:r>
              <a:rPr lang="zh-CN" altLang="en-US" sz="3200" b="1" dirty="0">
                <a:solidFill>
                  <a:srgbClr val="FF0066"/>
                </a:solidFill>
                <a:cs typeface="楷体_GB2312" pitchFamily="49" charset="-122"/>
              </a:rPr>
              <a:t> </a:t>
            </a:r>
            <a:r>
              <a:rPr lang="zh-CN" altLang="en-US" b="1" dirty="0">
                <a:solidFill>
                  <a:schemeClr val="accent2"/>
                </a:solidFill>
                <a:cs typeface="楷体_GB2312" pitchFamily="49" charset="-122"/>
              </a:rPr>
              <a:t>（客观）软件本身特点：</a:t>
            </a:r>
            <a:endParaRPr lang="zh-CN" altLang="en-US" b="1" dirty="0">
              <a:solidFill>
                <a:schemeClr val="accent2"/>
              </a:solidFill>
              <a:cs typeface="楷体_GB2312" pitchFamily="49" charset="-122"/>
            </a:endParaRPr>
          </a:p>
          <a:p>
            <a:pPr eaLnBrk="1" hangingPunct="1">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逻辑部件：管理和控制软件开发过程相当困难，较难维护</a:t>
            </a:r>
            <a:endParaRPr lang="zh-CN" altLang="en-US" sz="2400" b="1" dirty="0">
              <a:latin typeface="宋体" panose="02010600030101010101" pitchFamily="2" charset="-122"/>
              <a:ea typeface="宋体" panose="02010600030101010101" pitchFamily="2" charset="-122"/>
              <a:cs typeface="楷体_GB2312" pitchFamily="49" charset="-122"/>
            </a:endParaRPr>
          </a:p>
          <a:p>
            <a:pPr eaLnBrk="1" hangingPunct="1">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规模庞大：代码长度及程序复杂程度增加</a:t>
            </a:r>
            <a:endParaRPr lang="zh-CN" altLang="en-US" sz="2400" b="1" dirty="0">
              <a:latin typeface="宋体" panose="02010600030101010101" pitchFamily="2" charset="-122"/>
              <a:ea typeface="宋体" panose="02010600030101010101" pitchFamily="2" charset="-122"/>
              <a:cs typeface="楷体_GB2312" pitchFamily="49" charset="-122"/>
            </a:endParaRPr>
          </a:p>
        </p:txBody>
      </p:sp>
      <p:sp>
        <p:nvSpPr>
          <p:cNvPr id="44036" name="灯片编号占位符 4"/>
          <p:cNvSpPr>
            <a:spLocks noGrp="1"/>
          </p:cNvSpPr>
          <p:nvPr>
            <p:ph type="sldNum" sz="quarter" idx="11"/>
          </p:nvPr>
        </p:nvSpPr>
        <p:spPr>
          <a:xfrm>
            <a:off x="5929322" y="6215082"/>
            <a:ext cx="2895600" cy="476250"/>
          </a:xfrm>
          <a:noFill/>
        </p:spPr>
        <p:txBody>
          <a:bodyPr/>
          <a:lstStyle/>
          <a:p>
            <a:pPr algn="r"/>
            <a:fld id="{46738EFC-1341-4E14-BFCD-3A6A846DDA61}" type="slidenum">
              <a:rPr lang="zh-CN" altLang="en-US" smtClean="0"/>
            </a:fld>
            <a:endParaRPr lang="en-US" altLang="zh-CN" dirty="0"/>
          </a:p>
        </p:txBody>
      </p:sp>
      <p:sp>
        <p:nvSpPr>
          <p:cNvPr id="258057" name="Text Box 9"/>
          <p:cNvSpPr txBox="1">
            <a:spLocks noChangeArrowheads="1"/>
          </p:cNvSpPr>
          <p:nvPr/>
        </p:nvSpPr>
        <p:spPr bwMode="auto">
          <a:xfrm>
            <a:off x="214282" y="4143380"/>
            <a:ext cx="8640763" cy="1914370"/>
          </a:xfrm>
          <a:prstGeom prst="rect">
            <a:avLst/>
          </a:prstGeom>
          <a:noFill/>
          <a:ln w="12700" cap="sq">
            <a:noFill/>
            <a:miter lim="800000"/>
          </a:ln>
        </p:spPr>
        <p:txBody>
          <a:bodyPr wrap="square">
            <a:spAutoFit/>
          </a:bodyPr>
          <a:lstStyle/>
          <a:p>
            <a:pPr lvl="1">
              <a:spcBef>
                <a:spcPct val="20000"/>
              </a:spcBef>
              <a:buClr>
                <a:schemeClr val="folHlink"/>
              </a:buClr>
              <a:buSzPct val="60000"/>
            </a:pPr>
            <a:r>
              <a:rPr lang="zh-CN" altLang="en-US" sz="3200" b="1" dirty="0">
                <a:solidFill>
                  <a:schemeClr val="accent2"/>
                </a:solidFill>
                <a:cs typeface="楷体_GB2312" pitchFamily="49" charset="-122"/>
              </a:rPr>
              <a:t>（主观）软件开发与维护的方法不正确</a:t>
            </a:r>
            <a:endParaRPr lang="en-US" altLang="zh-CN" sz="3200" b="1" dirty="0">
              <a:solidFill>
                <a:schemeClr val="accent2"/>
              </a:solidFill>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没有认识到软件的生命周期</a:t>
            </a:r>
            <a:endParaRPr lang="en-US" altLang="zh-CN" sz="2400" b="1" dirty="0">
              <a:latin typeface="宋体" panose="02010600030101010101" pitchFamily="2" charset="-122"/>
              <a:ea typeface="宋体" panose="02010600030101010101" pitchFamily="2" charset="-122"/>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软件开发不同阶段进行修改需要付出的代价差别很大</a:t>
            </a:r>
            <a:endParaRPr lang="en-US" altLang="zh-CN" sz="2400" b="1" dirty="0">
              <a:latin typeface="宋体" panose="02010600030101010101" pitchFamily="2" charset="-122"/>
              <a:ea typeface="宋体" panose="02010600030101010101" pitchFamily="2" charset="-122"/>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软件产品＝程序＋每个阶段的文档资料</a:t>
            </a:r>
            <a:endParaRPr lang="zh-CN" altLang="en-US" sz="2400" b="1" dirty="0">
              <a:latin typeface="宋体" panose="02010600030101010101" pitchFamily="2" charset="-122"/>
              <a:ea typeface="宋体" panose="02010600030101010101" pitchFamily="2" charset="-122"/>
              <a:cs typeface="楷体_GB2312" pitchFamily="49" charset="-122"/>
            </a:endParaRPr>
          </a:p>
        </p:txBody>
      </p:sp>
      <p:sp>
        <p:nvSpPr>
          <p:cNvPr id="12"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13" name="Rectangle 2"/>
          <p:cNvSpPr>
            <a:spLocks noGrp="1" noChangeArrowheads="1"/>
          </p:cNvSpPr>
          <p:nvPr>
            <p:ph type="title"/>
          </p:nvPr>
        </p:nvSpPr>
        <p:spPr>
          <a:xfrm>
            <a:off x="500034" y="1428736"/>
            <a:ext cx="7467600" cy="762000"/>
          </a:xfrm>
        </p:spPr>
        <p:txBody>
          <a:bodyPr/>
          <a:lstStyle/>
          <a:p>
            <a:pPr algn="l" eaLnBrk="1" hangingPunct="1"/>
            <a:r>
              <a:rPr lang="zh-CN" altLang="en-US" dirty="0">
                <a:solidFill>
                  <a:srgbClr val="C00000"/>
                </a:solidFill>
              </a:rPr>
              <a:t>产生软件危机的原因</a:t>
            </a:r>
            <a:endParaRPr lang="zh-CN" altLang="en-US" dirty="0">
              <a:solidFill>
                <a:srgbClr val="C00000"/>
              </a:solidFil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57158" y="1571612"/>
            <a:ext cx="8286808" cy="4929222"/>
          </a:xfrm>
          <a:prstGeom prst="rect">
            <a:avLst/>
          </a:prstGeom>
          <a:noFill/>
          <a:ln w="9525">
            <a:noFill/>
            <a:miter lim="800000"/>
          </a:ln>
        </p:spPr>
        <p:txBody>
          <a:bodyPr lIns="92075" tIns="46038" rIns="92075" bIns="46038"/>
          <a:lstStyle/>
          <a:p>
            <a:pPr marL="533400" indent="-533400" eaLnBrk="0" hangingPunct="0">
              <a:buClr>
                <a:srgbClr val="0000FF"/>
              </a:buClr>
              <a:buSzPct val="70000"/>
              <a:buFont typeface="Wingdings" panose="05000000000000000000" pitchFamily="2" charset="2"/>
              <a:buNone/>
            </a:pPr>
            <a:r>
              <a:rPr lang="zh-CN" altLang="en-US" sz="2800" b="1" dirty="0">
                <a:solidFill>
                  <a:srgbClr val="C00000"/>
                </a:solidFill>
                <a:latin typeface="宋体" panose="02010600030101010101" pitchFamily="2" charset="-122"/>
                <a:ea typeface="宋体" panose="02010600030101010101" pitchFamily="2" charset="-122"/>
              </a:rPr>
              <a:t>软件危机发生的主要原因还有：</a:t>
            </a:r>
            <a:r>
              <a:rPr lang="zh-CN" altLang="en-US" sz="2400" b="1" dirty="0">
                <a:solidFill>
                  <a:srgbClr val="C00000"/>
                </a:solidFill>
                <a:latin typeface="宋体" panose="02010600030101010101" pitchFamily="2" charset="-122"/>
                <a:ea typeface="宋体" panose="02010600030101010101" pitchFamily="2" charset="-122"/>
              </a:rPr>
              <a:t> </a:t>
            </a:r>
            <a:endParaRPr lang="zh-CN" altLang="en-US" sz="2400" dirty="0">
              <a:solidFill>
                <a:srgbClr val="C00000"/>
              </a:solidFill>
              <a:latin typeface="宋体" panose="02010600030101010101" pitchFamily="2" charset="-122"/>
              <a:ea typeface="宋体" panose="02010600030101010101" pitchFamily="2" charset="-122"/>
            </a:endParaRPr>
          </a:p>
          <a:p>
            <a:pPr marL="533400" indent="-533400" eaLnBrk="0" hangingPunct="0">
              <a:spcBef>
                <a:spcPts val="600"/>
              </a:spcBef>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缺乏软件开发的</a:t>
            </a:r>
            <a:r>
              <a:rPr lang="zh-CN" altLang="en-US" sz="2400" b="1" dirty="0">
                <a:solidFill>
                  <a:srgbClr val="3366FF"/>
                </a:solidFill>
                <a:latin typeface="宋体" panose="02010600030101010101" pitchFamily="2" charset="-122"/>
                <a:ea typeface="宋体" panose="02010600030101010101" pitchFamily="2" charset="-122"/>
              </a:rPr>
              <a:t>经验</a:t>
            </a:r>
            <a:r>
              <a:rPr lang="zh-CN" altLang="en-US" sz="2400" b="1" dirty="0">
                <a:latin typeface="宋体" panose="02010600030101010101" pitchFamily="2" charset="-122"/>
                <a:ea typeface="宋体" panose="02010600030101010101" pitchFamily="2" charset="-122"/>
              </a:rPr>
              <a:t>和有关软件开发数据的</a:t>
            </a:r>
            <a:r>
              <a:rPr lang="zh-CN" altLang="en-US" sz="2400" b="1" dirty="0">
                <a:solidFill>
                  <a:srgbClr val="3366FF"/>
                </a:solidFill>
                <a:latin typeface="宋体" panose="02010600030101010101" pitchFamily="2" charset="-122"/>
                <a:ea typeface="宋体" panose="02010600030101010101" pitchFamily="2" charset="-122"/>
              </a:rPr>
              <a:t>积累</a:t>
            </a:r>
            <a:r>
              <a:rPr lang="zh-CN" altLang="en-US" sz="2400" b="1" dirty="0">
                <a:latin typeface="宋体" panose="02010600030101010101" pitchFamily="2" charset="-122"/>
                <a:ea typeface="宋体" panose="02010600030101010101" pitchFamily="2" charset="-122"/>
              </a:rPr>
              <a:t>，使得开发工作的计划很难制定。</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软件人员与用户的</a:t>
            </a:r>
            <a:r>
              <a:rPr lang="zh-CN" altLang="en-US" sz="2400" b="1" dirty="0">
                <a:solidFill>
                  <a:srgbClr val="3366FF"/>
                </a:solidFill>
                <a:latin typeface="宋体" panose="02010600030101010101" pitchFamily="2" charset="-122"/>
                <a:ea typeface="宋体" panose="02010600030101010101" pitchFamily="2" charset="-122"/>
              </a:rPr>
              <a:t>交流存在障碍</a:t>
            </a:r>
            <a:r>
              <a:rPr lang="zh-CN" altLang="en-US" sz="2400" b="1" dirty="0">
                <a:latin typeface="宋体" panose="02010600030101010101" pitchFamily="2" charset="-122"/>
                <a:ea typeface="宋体" panose="02010600030101010101" pitchFamily="2" charset="-122"/>
              </a:rPr>
              <a:t>，使得获取的需求不充分或存在错误 。</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软件开发</a:t>
            </a:r>
            <a:r>
              <a:rPr lang="zh-CN" altLang="en-US" sz="2400" b="1" dirty="0">
                <a:solidFill>
                  <a:srgbClr val="3366FF"/>
                </a:solidFill>
                <a:latin typeface="宋体" panose="02010600030101010101" pitchFamily="2" charset="-122"/>
                <a:ea typeface="宋体" panose="02010600030101010101" pitchFamily="2" charset="-122"/>
              </a:rPr>
              <a:t>过程不规范</a:t>
            </a:r>
            <a:r>
              <a:rPr lang="zh-CN" altLang="en-US" sz="2400" b="1" dirty="0">
                <a:latin typeface="宋体" panose="02010600030101010101" pitchFamily="2" charset="-122"/>
                <a:ea typeface="宋体" panose="02010600030101010101" pitchFamily="2" charset="-122"/>
              </a:rPr>
              <a:t>。如，没有真正了解用户的需求就开始编程序。 </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随着软件规模的增大，其</a:t>
            </a:r>
            <a:r>
              <a:rPr lang="zh-CN" altLang="en-US" sz="2400" b="1" dirty="0">
                <a:solidFill>
                  <a:srgbClr val="3366FF"/>
                </a:solidFill>
                <a:latin typeface="宋体" panose="02010600030101010101" pitchFamily="2" charset="-122"/>
                <a:ea typeface="宋体" panose="02010600030101010101" pitchFamily="2" charset="-122"/>
              </a:rPr>
              <a:t>复杂性</a:t>
            </a:r>
            <a:r>
              <a:rPr lang="zh-CN" altLang="en-US" sz="2400" b="1" dirty="0">
                <a:latin typeface="宋体" panose="02010600030101010101" pitchFamily="2" charset="-122"/>
                <a:ea typeface="宋体" panose="02010600030101010101" pitchFamily="2" charset="-122"/>
              </a:rPr>
              <a:t>往往会呈指数级升高。需要很多人分工协作，不仅涉及技术问题，更重要的是必须有科学严格的管理。</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缺少有效的软件</a:t>
            </a:r>
            <a:r>
              <a:rPr lang="zh-CN" altLang="en-US" sz="2400" b="1" dirty="0">
                <a:solidFill>
                  <a:srgbClr val="3366FF"/>
                </a:solidFill>
                <a:latin typeface="宋体" panose="02010600030101010101" pitchFamily="2" charset="-122"/>
                <a:ea typeface="宋体" panose="02010600030101010101" pitchFamily="2" charset="-122"/>
              </a:rPr>
              <a:t>评测手段</a:t>
            </a:r>
            <a:r>
              <a:rPr lang="zh-CN" altLang="en-US" sz="2400" b="1" dirty="0">
                <a:latin typeface="宋体" panose="02010600030101010101" pitchFamily="2" charset="-122"/>
                <a:ea typeface="宋体" panose="02010600030101010101" pitchFamily="2" charset="-122"/>
              </a:rPr>
              <a:t>，提交用户的软件质量不能完全保证。     </a:t>
            </a:r>
            <a:endParaRPr lang="zh-CN" altLang="en-US" sz="2400" b="1" dirty="0">
              <a:latin typeface="宋体" panose="02010600030101010101" pitchFamily="2" charset="-122"/>
              <a:ea typeface="宋体" panose="02010600030101010101" pitchFamily="2" charset="-122"/>
            </a:endParaRPr>
          </a:p>
        </p:txBody>
      </p:sp>
      <p:sp>
        <p:nvSpPr>
          <p:cNvPr id="19459"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1378">
                                            <p:txEl>
                                              <p:pRg st="1" end="1"/>
                                            </p:txEl>
                                          </p:spTgt>
                                        </p:tgtEl>
                                        <p:attrNameLst>
                                          <p:attrName>style.visibility</p:attrName>
                                        </p:attrNameLst>
                                      </p:cBhvr>
                                      <p:to>
                                        <p:strVal val="visible"/>
                                      </p:to>
                                    </p:set>
                                    <p:animEffect transition="in" filter="box(in)">
                                      <p:cBhvr>
                                        <p:cTn id="7" dur="500"/>
                                        <p:tgtEl>
                                          <p:spTgt spid="1013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1378">
                                            <p:txEl>
                                              <p:pRg st="2" end="2"/>
                                            </p:txEl>
                                          </p:spTgt>
                                        </p:tgtEl>
                                        <p:attrNameLst>
                                          <p:attrName>style.visibility</p:attrName>
                                        </p:attrNameLst>
                                      </p:cBhvr>
                                      <p:to>
                                        <p:strVal val="visible"/>
                                      </p:to>
                                    </p:set>
                                    <p:animEffect transition="in" filter="diamond(in)">
                                      <p:cBhvr>
                                        <p:cTn id="12" dur="2000"/>
                                        <p:tgtEl>
                                          <p:spTgt spid="1013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378">
                                            <p:txEl>
                                              <p:pRg st="3" end="3"/>
                                            </p:txEl>
                                          </p:spTgt>
                                        </p:tgtEl>
                                        <p:attrNameLst>
                                          <p:attrName>style.visibility</p:attrName>
                                        </p:attrNameLst>
                                      </p:cBhvr>
                                      <p:to>
                                        <p:strVal val="visible"/>
                                      </p:to>
                                    </p:set>
                                    <p:animEffect transition="in" filter="checkerboard(across)">
                                      <p:cBhvr>
                                        <p:cTn id="17" dur="500"/>
                                        <p:tgtEl>
                                          <p:spTgt spid="10137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1378">
                                            <p:txEl>
                                              <p:pRg st="4" end="4"/>
                                            </p:txEl>
                                          </p:spTgt>
                                        </p:tgtEl>
                                        <p:attrNameLst>
                                          <p:attrName>style.visibility</p:attrName>
                                        </p:attrNameLst>
                                      </p:cBhvr>
                                      <p:to>
                                        <p:strVal val="visible"/>
                                      </p:to>
                                    </p:set>
                                    <p:animEffect transition="in" filter="blinds(horizontal)">
                                      <p:cBhvr>
                                        <p:cTn id="22" dur="500"/>
                                        <p:tgtEl>
                                          <p:spTgt spid="10137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1378">
                                            <p:txEl>
                                              <p:pRg st="5" end="5"/>
                                            </p:txEl>
                                          </p:spTgt>
                                        </p:tgtEl>
                                        <p:attrNameLst>
                                          <p:attrName>style.visibility</p:attrName>
                                        </p:attrNameLst>
                                      </p:cBhvr>
                                      <p:to>
                                        <p:strVal val="visible"/>
                                      </p:to>
                                    </p:set>
                                    <p:animEffect transition="in" filter="box(in)">
                                      <p:cBhvr>
                                        <p:cTn id="27" dur="500"/>
                                        <p:tgtEl>
                                          <p:spTgt spid="1013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2" name="图片 1"/>
          <p:cNvPicPr>
            <a:picLocks noChangeAspect="1"/>
          </p:cNvPicPr>
          <p:nvPr/>
        </p:nvPicPr>
        <p:blipFill>
          <a:blip r:embed="rId1"/>
          <a:stretch>
            <a:fillRect/>
          </a:stretch>
        </p:blipFill>
        <p:spPr>
          <a:xfrm>
            <a:off x="9737" y="1640117"/>
            <a:ext cx="9144000" cy="508135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3" name="矩形 2"/>
          <p:cNvSpPr/>
          <p:nvPr/>
        </p:nvSpPr>
        <p:spPr>
          <a:xfrm>
            <a:off x="285720" y="1571612"/>
            <a:ext cx="8572560" cy="71438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zh-CN" altLang="en-US" sz="3200" b="1" dirty="0">
                <a:solidFill>
                  <a:srgbClr val="C00000"/>
                </a:solidFill>
                <a:latin typeface="宋体" panose="02010600030101010101" pitchFamily="2" charset="-122"/>
                <a:ea typeface="宋体" panose="02010600030101010101" pitchFamily="2" charset="-122"/>
              </a:rPr>
              <a:t>在软件开发的不同阶段进行修改需要付出的代价</a:t>
            </a:r>
            <a:endParaRPr lang="zh-CN" altLang="en-US" sz="3200" b="1" dirty="0">
              <a:solidFill>
                <a:srgbClr val="C00000"/>
              </a:solidFill>
              <a:latin typeface="宋体" panose="02010600030101010101" pitchFamily="2" charset="-122"/>
              <a:ea typeface="宋体" panose="02010600030101010101" pitchFamily="2" charset="-122"/>
            </a:endParaRPr>
          </a:p>
        </p:txBody>
      </p:sp>
      <p:pic>
        <p:nvPicPr>
          <p:cNvPr id="4" name="图片 1"/>
          <p:cNvPicPr>
            <a:picLocks noChangeAspect="1"/>
          </p:cNvPicPr>
          <p:nvPr/>
        </p:nvPicPr>
        <p:blipFill>
          <a:blip r:embed="rId1"/>
          <a:srcRect/>
          <a:stretch>
            <a:fillRect/>
          </a:stretch>
        </p:blipFill>
        <p:spPr bwMode="auto">
          <a:xfrm>
            <a:off x="928662" y="2214554"/>
            <a:ext cx="6900863" cy="4187825"/>
          </a:xfrm>
          <a:prstGeom prst="rect">
            <a:avLst/>
          </a:prstGeom>
          <a:noFill/>
          <a:ln w="9525">
            <a:noFill/>
            <a:miter lim="800000"/>
            <a:headEnd/>
            <a:tailEnd/>
          </a:ln>
        </p:spPr>
      </p:pic>
      <p:sp>
        <p:nvSpPr>
          <p:cNvPr id="5" name="灯片编号占位符 4"/>
          <p:cNvSpPr>
            <a:spLocks noGrp="1"/>
          </p:cNvSpPr>
          <p:nvPr>
            <p:ph type="sldNum" sz="quarter" idx="11"/>
          </p:nvPr>
        </p:nvSpPr>
        <p:spPr>
          <a:xfrm>
            <a:off x="5929322" y="6215082"/>
            <a:ext cx="2895600" cy="476250"/>
          </a:xfrm>
          <a:noFill/>
        </p:spPr>
        <p:txBody>
          <a:bodyPr/>
          <a:lstStyle/>
          <a:p>
            <a:pPr algn="r"/>
            <a:fld id="{46738EFC-1341-4E14-BFCD-3A6A846DDA61}" type="slidenum">
              <a:rPr lang="zh-CN" altLang="en-US" smtClean="0"/>
            </a:fld>
            <a:endParaRPr lang="en-US" altLang="zh-CN"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428596" y="2000240"/>
            <a:ext cx="8215312" cy="4224338"/>
          </a:xfrm>
        </p:spPr>
        <p:txBody>
          <a:bodyPr/>
          <a:lstStyle/>
          <a:p>
            <a:pPr eaLnBrk="1" hangingPunct="1">
              <a:lnSpc>
                <a:spcPts val="3500"/>
              </a:lnSpc>
              <a:spcBef>
                <a:spcPts val="1200"/>
              </a:spcBef>
              <a:buNone/>
            </a:pPr>
            <a:r>
              <a:rPr lang="zh-CN" altLang="en-US" sz="2800" b="1" dirty="0">
                <a:solidFill>
                  <a:srgbClr val="3366FF"/>
                </a:solidFill>
                <a:latin typeface="宋体" panose="02010600030101010101" pitchFamily="2" charset="-122"/>
                <a:ea typeface="宋体" panose="02010600030101010101" pitchFamily="2" charset="-122"/>
              </a:rPr>
              <a:t>认识上要解决：</a:t>
            </a:r>
            <a:endParaRPr lang="en-US" altLang="zh-CN" sz="2800" b="1" dirty="0">
              <a:solidFill>
                <a:srgbClr val="3366FF"/>
              </a:solidFill>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彻底消除“软件就是程序”的错误观念。</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充分认识到软件开发应该是一种组织良好、管理严密、各类人员协同配合、共同完成的工程项目。</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buNone/>
            </a:pPr>
            <a:r>
              <a:rPr lang="zh-CN" altLang="en-US" sz="2800" b="1" dirty="0">
                <a:solidFill>
                  <a:srgbClr val="3366FF"/>
                </a:solidFill>
                <a:latin typeface="宋体" panose="02010600030101010101" pitchFamily="2" charset="-122"/>
                <a:ea typeface="宋体" panose="02010600030101010101" pitchFamily="2" charset="-122"/>
              </a:rPr>
              <a:t>方法上要解决：</a:t>
            </a:r>
            <a:endParaRPr lang="en-US" altLang="zh-CN" sz="2800" b="1" dirty="0">
              <a:solidFill>
                <a:srgbClr val="3366FF"/>
              </a:solidFill>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推广和使用在实践中总结出来的开发软件的成功技术、方法和工具。</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按工程化的原则和方法组织软件开发工作。 </a:t>
            </a:r>
            <a:endParaRPr lang="zh-CN" altLang="en-US" sz="2800" b="1" dirty="0">
              <a:latin typeface="宋体" panose="02010600030101010101" pitchFamily="2" charset="-122"/>
              <a:ea typeface="宋体" panose="02010600030101010101" pitchFamily="2" charset="-122"/>
            </a:endParaRPr>
          </a:p>
        </p:txBody>
      </p:sp>
      <p:sp>
        <p:nvSpPr>
          <p:cNvPr id="20483" name="Text Box 3"/>
          <p:cNvSpPr txBox="1">
            <a:spLocks noChangeArrowheads="1"/>
          </p:cNvSpPr>
          <p:nvPr/>
        </p:nvSpPr>
        <p:spPr bwMode="auto">
          <a:xfrm>
            <a:off x="1295400" y="4038600"/>
            <a:ext cx="6934200" cy="457200"/>
          </a:xfrm>
          <a:prstGeom prst="rect">
            <a:avLst/>
          </a:prstGeom>
          <a:noFill/>
          <a:ln w="9525">
            <a:noFill/>
            <a:miter lim="800000"/>
          </a:ln>
        </p:spPr>
        <p:txBody>
          <a:bodyPr>
            <a:spAutoFit/>
          </a:bodyPr>
          <a:lstStyle/>
          <a:p>
            <a:pPr>
              <a:spcBef>
                <a:spcPct val="50000"/>
              </a:spcBef>
            </a:pPr>
            <a:endParaRPr kumimoji="1" lang="zh-CN" altLang="zh-CN" sz="2400">
              <a:latin typeface="Times New Roman" panose="02020603050405020304" pitchFamily="18" charset="0"/>
            </a:endParaRPr>
          </a:p>
        </p:txBody>
      </p:sp>
      <p:sp>
        <p:nvSpPr>
          <p:cNvPr id="20484" name="Text Box 4"/>
          <p:cNvSpPr txBox="1">
            <a:spLocks noChangeArrowheads="1"/>
          </p:cNvSpPr>
          <p:nvPr/>
        </p:nvSpPr>
        <p:spPr bwMode="auto">
          <a:xfrm>
            <a:off x="539750" y="1341438"/>
            <a:ext cx="5832475" cy="519112"/>
          </a:xfrm>
          <a:prstGeom prst="rect">
            <a:avLst/>
          </a:prstGeom>
          <a:noFill/>
          <a:ln w="9525">
            <a:noFill/>
            <a:miter lim="800000"/>
          </a:ln>
        </p:spPr>
        <p:txBody>
          <a:bodyPr>
            <a:spAutoFit/>
          </a:bodyPr>
          <a:lstStyle/>
          <a:p>
            <a:pPr>
              <a:spcBef>
                <a:spcPct val="50000"/>
              </a:spcBef>
            </a:pPr>
            <a:r>
              <a:rPr lang="zh-CN" altLang="en-US" sz="2800" b="1" dirty="0">
                <a:solidFill>
                  <a:srgbClr val="C00000"/>
                </a:solidFill>
                <a:latin typeface="楷体_GB2312" pitchFamily="49" charset="-122"/>
                <a:ea typeface="楷体_GB2312" pitchFamily="49" charset="-122"/>
              </a:rPr>
              <a:t>如何摆脱软件危机</a:t>
            </a:r>
            <a:r>
              <a:rPr lang="en-US" altLang="zh-CN" sz="2800" b="1" dirty="0">
                <a:solidFill>
                  <a:srgbClr val="C00000"/>
                </a:solidFill>
                <a:latin typeface="楷体_GB2312" pitchFamily="49" charset="-122"/>
                <a:ea typeface="楷体_GB2312" pitchFamily="49" charset="-122"/>
              </a:rPr>
              <a:t>?</a:t>
            </a:r>
            <a:endParaRPr lang="en-US" altLang="zh-CN" sz="2800" b="1" dirty="0">
              <a:solidFill>
                <a:srgbClr val="C00000"/>
              </a:solidFill>
              <a:latin typeface="楷体_GB2312" pitchFamily="49" charset="-122"/>
              <a:ea typeface="楷体_GB2312" pitchFamily="49" charset="-122"/>
            </a:endParaRPr>
          </a:p>
        </p:txBody>
      </p:sp>
      <p:sp>
        <p:nvSpPr>
          <p:cNvPr id="20485" name="Rectangle 5"/>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Course Information</a:t>
            </a:r>
            <a:endParaRPr lang="en-US" altLang="zh-CN" dirty="0"/>
          </a:p>
        </p:txBody>
      </p:sp>
      <p:sp>
        <p:nvSpPr>
          <p:cNvPr id="8195" name="Rectangle 3"/>
          <p:cNvSpPr>
            <a:spLocks noGrp="1" noChangeArrowheads="1"/>
          </p:cNvSpPr>
          <p:nvPr>
            <p:ph idx="1"/>
          </p:nvPr>
        </p:nvSpPr>
        <p:spPr>
          <a:xfrm>
            <a:off x="214282" y="1428736"/>
            <a:ext cx="8643998" cy="5429264"/>
          </a:xfrm>
        </p:spPr>
        <p:txBody>
          <a:bodyPr>
            <a:noAutofit/>
          </a:bodyPr>
          <a:lstStyle/>
          <a:p>
            <a:r>
              <a:rPr lang="zh-CN" altLang="en-US" sz="2400" b="1" dirty="0">
                <a:solidFill>
                  <a:srgbClr val="C00000"/>
                </a:solidFill>
                <a:latin typeface="宋体" panose="02010600030101010101" pitchFamily="2" charset="-122"/>
                <a:ea typeface="宋体" panose="02010600030101010101" pitchFamily="2" charset="-122"/>
              </a:rPr>
              <a:t>教材</a:t>
            </a:r>
            <a:endParaRPr lang="zh-CN" altLang="en-US" sz="2400" b="1" dirty="0">
              <a:solidFill>
                <a:srgbClr val="C00000"/>
              </a:solidFill>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郑人杰，马素霞，殷人昆编著，</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软件工程概论</a:t>
            </a:r>
            <a:r>
              <a:rPr lang="en-US" altLang="zh-CN" sz="2000" b="1" dirty="0">
                <a:latin typeface="宋体" panose="02010600030101010101" pitchFamily="2" charset="-122"/>
                <a:ea typeface="宋体" panose="02010600030101010101" pitchFamily="2" charset="-122"/>
              </a:rPr>
              <a:t>》</a:t>
            </a:r>
            <a:r>
              <a:rPr lang="en-US" altLang="en-US"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第</a:t>
            </a:r>
            <a:r>
              <a:rPr lang="en-US" altLang="en-US"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版</a:t>
            </a:r>
            <a:r>
              <a:rPr lang="en-US" altLang="en-US"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r>
              <a:rPr lang="en-US" altLang="zh-CN" sz="2000" b="1" dirty="0">
                <a:latin typeface="宋体" panose="02010600030101010101" pitchFamily="2" charset="-122"/>
                <a:ea typeface="宋体" panose="02010600030101010101" pitchFamily="2" charset="-122"/>
              </a:rPr>
              <a:t>,2014</a:t>
            </a:r>
            <a:r>
              <a:rPr lang="zh-CN" altLang="en-US" sz="2000" b="1" dirty="0">
                <a:latin typeface="宋体" panose="02010600030101010101" pitchFamily="2" charset="-122"/>
                <a:ea typeface="宋体" panose="02010600030101010101" pitchFamily="2" charset="-122"/>
              </a:rPr>
              <a:t>年</a:t>
            </a:r>
            <a:endParaRPr lang="zh-CN" altLang="en-US" sz="2400" b="1" dirty="0">
              <a:latin typeface="宋体" panose="02010600030101010101" pitchFamily="2" charset="-122"/>
              <a:ea typeface="宋体" panose="02010600030101010101" pitchFamily="2" charset="-122"/>
            </a:endParaRPr>
          </a:p>
          <a:p>
            <a:r>
              <a:rPr lang="zh-CN" altLang="en-US" sz="2400" b="1" dirty="0">
                <a:solidFill>
                  <a:srgbClr val="C00000"/>
                </a:solidFill>
                <a:latin typeface="宋体" panose="02010600030101010101" pitchFamily="2" charset="-122"/>
                <a:ea typeface="宋体" panose="02010600030101010101" pitchFamily="2" charset="-122"/>
              </a:rPr>
              <a:t>参考教材</a:t>
            </a:r>
            <a:endParaRPr lang="zh-CN" altLang="en-US" sz="2400" b="1" dirty="0">
              <a:solidFill>
                <a:srgbClr val="C0000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《软件工程</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方法与实践》，许家珆，电北京：子工业出版社，</a:t>
            </a:r>
            <a:r>
              <a:rPr lang="en-US" sz="2000" b="1" dirty="0">
                <a:solidFill>
                  <a:srgbClr val="0070C0"/>
                </a:solidFill>
                <a:latin typeface="宋体" panose="02010600030101010101" pitchFamily="2" charset="-122"/>
                <a:ea typeface="宋体" panose="02010600030101010101" pitchFamily="2" charset="-122"/>
              </a:rPr>
              <a:t>2011</a:t>
            </a:r>
            <a:r>
              <a:rPr lang="zh-CN" sz="2000" b="1" dirty="0">
                <a:solidFill>
                  <a:srgbClr val="0070C0"/>
                </a:solidFill>
                <a:latin typeface="宋体" panose="02010600030101010101" pitchFamily="2" charset="-122"/>
                <a:ea typeface="宋体" panose="02010600030101010101" pitchFamily="2" charset="-122"/>
              </a:rPr>
              <a:t>年</a:t>
            </a:r>
            <a:endParaRPr lang="zh-CN" sz="2000" b="1" dirty="0">
              <a:solidFill>
                <a:srgbClr val="0070C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《软件工程导论》（第五版），张海藩，北京：清华大学出版社，</a:t>
            </a:r>
            <a:r>
              <a:rPr lang="en-US" sz="2000" b="1" dirty="0">
                <a:solidFill>
                  <a:srgbClr val="0070C0"/>
                </a:solidFill>
                <a:latin typeface="宋体" panose="02010600030101010101" pitchFamily="2" charset="-122"/>
                <a:ea typeface="宋体" panose="02010600030101010101" pitchFamily="2" charset="-122"/>
              </a:rPr>
              <a:t>2008</a:t>
            </a:r>
            <a:endParaRPr lang="zh-CN" sz="2000" b="1" dirty="0">
              <a:solidFill>
                <a:srgbClr val="0070C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《面向对象软件工程</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使用</a:t>
            </a:r>
            <a:r>
              <a:rPr lang="en-US" sz="2000" b="1" dirty="0">
                <a:solidFill>
                  <a:srgbClr val="0070C0"/>
                </a:solidFill>
                <a:latin typeface="宋体" panose="02010600030101010101" pitchFamily="2" charset="-122"/>
                <a:ea typeface="宋体" panose="02010600030101010101" pitchFamily="2" charset="-122"/>
              </a:rPr>
              <a:t>UML</a:t>
            </a:r>
            <a:r>
              <a:rPr lang="zh-CN" sz="2000" b="1" dirty="0">
                <a:solidFill>
                  <a:srgbClr val="0070C0"/>
                </a:solidFill>
                <a:latin typeface="宋体" panose="02010600030101010101" pitchFamily="2" charset="-122"/>
                <a:ea typeface="宋体" panose="02010600030101010101" pitchFamily="2" charset="-122"/>
              </a:rPr>
              <a:t>、模式与</a:t>
            </a:r>
            <a:r>
              <a:rPr lang="en-US" sz="2000" b="1" dirty="0">
                <a:solidFill>
                  <a:srgbClr val="0070C0"/>
                </a:solidFill>
                <a:latin typeface="宋体" panose="02010600030101010101" pitchFamily="2" charset="-122"/>
                <a:ea typeface="宋体" panose="02010600030101010101" pitchFamily="2" charset="-122"/>
              </a:rPr>
              <a:t>Java</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第</a:t>
            </a:r>
            <a:r>
              <a:rPr lang="en-US" sz="2000" b="1" dirty="0">
                <a:solidFill>
                  <a:srgbClr val="0070C0"/>
                </a:solidFill>
                <a:latin typeface="宋体" panose="02010600030101010101" pitchFamily="2" charset="-122"/>
                <a:ea typeface="宋体" panose="02010600030101010101" pitchFamily="2" charset="-122"/>
              </a:rPr>
              <a:t>3</a:t>
            </a:r>
            <a:r>
              <a:rPr lang="zh-CN" sz="2000" b="1" dirty="0">
                <a:solidFill>
                  <a:srgbClr val="0070C0"/>
                </a:solidFill>
                <a:latin typeface="宋体" panose="02010600030101010101" pitchFamily="2" charset="-122"/>
                <a:ea typeface="宋体" panose="02010600030101010101" pitchFamily="2" charset="-122"/>
              </a:rPr>
              <a:t>版</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Bernd </a:t>
            </a:r>
            <a:r>
              <a:rPr lang="en-US" sz="2000" b="1" dirty="0" err="1">
                <a:solidFill>
                  <a:srgbClr val="0070C0"/>
                </a:solidFill>
                <a:latin typeface="宋体" panose="02010600030101010101" pitchFamily="2" charset="-122"/>
                <a:ea typeface="宋体" panose="02010600030101010101" pitchFamily="2" charset="-122"/>
              </a:rPr>
              <a:t>Bruegge</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Allen H. </a:t>
            </a:r>
            <a:r>
              <a:rPr lang="en-US" sz="2000" b="1" dirty="0" err="1">
                <a:solidFill>
                  <a:srgbClr val="0070C0"/>
                </a:solidFill>
                <a:latin typeface="宋体" panose="02010600030101010101" pitchFamily="2" charset="-122"/>
                <a:ea typeface="宋体" panose="02010600030101010101" pitchFamily="2" charset="-122"/>
              </a:rPr>
              <a:t>Dutoit</a:t>
            </a:r>
            <a:r>
              <a:rPr lang="en-US" sz="2000" b="1" dirty="0">
                <a:solidFill>
                  <a:srgbClr val="0070C0"/>
                </a:solidFill>
                <a:latin typeface="宋体" panose="02010600030101010101" pitchFamily="2" charset="-122"/>
                <a:ea typeface="宋体" panose="02010600030101010101" pitchFamily="2" charset="-122"/>
              </a:rPr>
              <a:t> </a:t>
            </a:r>
            <a:r>
              <a:rPr lang="zh-CN" sz="2000" b="1" dirty="0">
                <a:solidFill>
                  <a:srgbClr val="0070C0"/>
                </a:solidFill>
                <a:latin typeface="宋体" panose="02010600030101010101" pitchFamily="2" charset="-122"/>
                <a:ea typeface="宋体" panose="02010600030101010101" pitchFamily="2" charset="-122"/>
              </a:rPr>
              <a:t>著，叶俊民、汪望珠等译，北京：清华大学出版社，</a:t>
            </a:r>
            <a:r>
              <a:rPr lang="en-US" sz="2000" b="1" dirty="0">
                <a:solidFill>
                  <a:srgbClr val="0070C0"/>
                </a:solidFill>
                <a:latin typeface="宋体" panose="02010600030101010101" pitchFamily="2" charset="-122"/>
                <a:ea typeface="宋体" panose="02010600030101010101" pitchFamily="2" charset="-122"/>
              </a:rPr>
              <a:t>2012</a:t>
            </a:r>
            <a:endParaRPr lang="en-US" sz="2000" dirty="0">
              <a:solidFill>
                <a:srgbClr val="0070C0"/>
              </a:solidFill>
              <a:latin typeface="+mn-lt"/>
              <a:ea typeface="+mn-ea"/>
              <a:cs typeface="+mn-cs"/>
            </a:endParaRPr>
          </a:p>
          <a:p>
            <a:pPr marL="514350" indent="-514350">
              <a:buFont typeface="+mj-ea"/>
              <a:buAutoNum type="circleNumDbPlain"/>
            </a:pPr>
            <a:r>
              <a:rPr lang="en-US" altLang="zh-CN" sz="2000" b="1" dirty="0">
                <a:latin typeface="宋体" panose="02010600030101010101" pitchFamily="2" charset="-122"/>
                <a:ea typeface="宋体" panose="02010600030101010101" pitchFamily="2" charset="-122"/>
              </a:rPr>
              <a:t>Stephen </a:t>
            </a:r>
            <a:r>
              <a:rPr lang="en-US" altLang="zh-CN" sz="2000" b="1" dirty="0" err="1">
                <a:latin typeface="宋体" panose="02010600030101010101" pitchFamily="2" charset="-122"/>
                <a:ea typeface="宋体" panose="02010600030101010101" pitchFamily="2" charset="-122"/>
              </a:rPr>
              <a:t>R.schach</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黄林鹏、徐小辉、伍建焜</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译</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面向对象软件工程</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endParaRPr lang="en-US" altLang="zh-CN" sz="2000" b="1" dirty="0">
              <a:latin typeface="宋体" panose="02010600030101010101" pitchFamily="2" charset="-122"/>
              <a:ea typeface="宋体" panose="02010600030101010101" pitchFamily="2" charset="-122"/>
            </a:endParaRPr>
          </a:p>
          <a:p>
            <a:pPr marL="514350" indent="-514350">
              <a:buFont typeface="+mj-ea"/>
              <a:buAutoNum type="circleNumDbPlain"/>
            </a:pPr>
            <a:r>
              <a:rPr lang="en-US" altLang="zh-CN" sz="2000" b="1" dirty="0">
                <a:latin typeface="宋体" panose="02010600030101010101" pitchFamily="2" charset="-122"/>
                <a:ea typeface="宋体" panose="02010600030101010101" pitchFamily="2" charset="-122"/>
              </a:rPr>
              <a:t>Stephen </a:t>
            </a:r>
            <a:r>
              <a:rPr lang="en-US" altLang="zh-CN" sz="2000" b="1" dirty="0" err="1">
                <a:latin typeface="宋体" panose="02010600030101010101" pitchFamily="2" charset="-122"/>
                <a:ea typeface="宋体" panose="02010600030101010101" pitchFamily="2" charset="-122"/>
              </a:rPr>
              <a:t>R.schach</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，邓迎春等译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软件工程：面向对象和传统的方法</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endParaRPr lang="en-US" altLang="zh-CN" sz="2000" b="1" dirty="0">
              <a:latin typeface="宋体" panose="02010600030101010101" pitchFamily="2" charset="-122"/>
              <a:ea typeface="宋体" panose="02010600030101010101" pitchFamily="2" charset="-122"/>
            </a:endParaRPr>
          </a:p>
          <a:p>
            <a:pPr marL="514350" indent="-514350">
              <a:buFont typeface="+mj-ea"/>
              <a:buAutoNum type="circleNumDbPlain"/>
            </a:pPr>
            <a:r>
              <a:rPr lang="zh-CN" altLang="en-US" sz="2000" b="1" dirty="0">
                <a:latin typeface="宋体" panose="02010600030101010101" pitchFamily="2" charset="-122"/>
                <a:ea typeface="宋体" panose="02010600030101010101" pitchFamily="2" charset="-122"/>
              </a:rPr>
              <a:t>布鲁格</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面向对象软件工程：使用</a:t>
            </a:r>
            <a:r>
              <a:rPr lang="en-US" altLang="zh-CN" sz="2000" b="1" dirty="0">
                <a:latin typeface="宋体" panose="02010600030101010101" pitchFamily="2" charset="-122"/>
                <a:ea typeface="宋体" panose="02010600030101010101" pitchFamily="2" charset="-122"/>
              </a:rPr>
              <a:t>UML</a:t>
            </a:r>
            <a:r>
              <a:rPr lang="zh-CN" altLang="en-US" sz="2000" b="1" dirty="0">
                <a:latin typeface="宋体" panose="02010600030101010101" pitchFamily="2" charset="-122"/>
                <a:ea typeface="宋体" panose="02010600030101010101" pitchFamily="2" charset="-122"/>
              </a:rPr>
              <a:t>、模式与</a:t>
            </a:r>
            <a:r>
              <a:rPr lang="en-US" altLang="zh-CN" sz="2000" b="1" dirty="0">
                <a:latin typeface="宋体" panose="02010600030101010101" pitchFamily="2" charset="-122"/>
                <a:ea typeface="宋体" panose="02010600030101010101" pitchFamily="2" charset="-122"/>
              </a:rPr>
              <a:t>Java》(</a:t>
            </a:r>
            <a:r>
              <a:rPr lang="zh-CN" altLang="en-US" sz="2000" b="1" dirty="0">
                <a:latin typeface="宋体" panose="02010600030101010101" pitchFamily="2" charset="-122"/>
                <a:ea typeface="宋体" panose="02010600030101010101" pitchFamily="2" charset="-122"/>
              </a:rPr>
              <a:t>第</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版</a:t>
            </a:r>
            <a:r>
              <a:rPr lang="en-US" altLang="zh-CN" sz="2000" b="1" dirty="0">
                <a:latin typeface="宋体" panose="02010600030101010101" pitchFamily="2" charset="-122"/>
                <a:ea typeface="宋体" panose="02010600030101010101" pitchFamily="2" charset="-122"/>
              </a:rPr>
              <a:t>) </a:t>
            </a:r>
            <a:endParaRPr lang="en-US" altLang="zh-CN" sz="2000" b="1" dirty="0">
              <a:latin typeface="宋体" panose="02010600030101010101" pitchFamily="2" charset="-122"/>
              <a:ea typeface="宋体" panose="02010600030101010101" pitchFamily="2" charset="-122"/>
            </a:endParaRPr>
          </a:p>
          <a:p>
            <a:pPr lvl="1"/>
            <a:endParaRPr lang="en-US" altLang="zh-CN" sz="2400" b="1" dirty="0"/>
          </a:p>
        </p:txBody>
      </p:sp>
      <p:sp>
        <p:nvSpPr>
          <p:cNvPr id="4" name="灯片编号占位符 5"/>
          <p:cNvSpPr>
            <a:spLocks noGrp="1"/>
          </p:cNvSpPr>
          <p:nvPr>
            <p:ph type="sldNum" sz="quarter" idx="12"/>
          </p:nvPr>
        </p:nvSpPr>
        <p:spPr>
          <a:xfrm>
            <a:off x="6653242" y="6381774"/>
            <a:ext cx="2133600" cy="476250"/>
          </a:xfrm>
        </p:spPr>
        <p:txBody>
          <a:bodyPr/>
          <a:lstStyle/>
          <a:p>
            <a:fld id="{FA9CFFE8-582E-44C2-BB79-3F15C22E068F}" type="slidenum">
              <a:rPr lang="en-US" altLang="zh-CN"/>
            </a:fld>
            <a:endParaRPr lang="en-US" altLang="zh-CN"/>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21507" name="Rectangle 3"/>
          <p:cNvSpPr>
            <a:spLocks noGrp="1" noChangeArrowheads="1"/>
          </p:cNvSpPr>
          <p:nvPr>
            <p:ph type="body" idx="1"/>
          </p:nvPr>
        </p:nvSpPr>
        <p:spPr>
          <a:xfrm>
            <a:off x="457200" y="1423978"/>
            <a:ext cx="8229600" cy="647700"/>
          </a:xfrm>
        </p:spPr>
        <p:txBody>
          <a:bodyPr/>
          <a:lstStyle/>
          <a:p>
            <a:pPr eaLnBrk="1" hangingPunct="1">
              <a:spcBef>
                <a:spcPct val="50000"/>
              </a:spcBef>
              <a:buSzPct val="70000"/>
              <a:buFont typeface="Wingdings" panose="05000000000000000000" pitchFamily="2" charset="2"/>
              <a:buChar char="l"/>
            </a:pPr>
            <a:r>
              <a:rPr lang="zh-CN" altLang="en-US" b="1" dirty="0">
                <a:solidFill>
                  <a:srgbClr val="CC0000"/>
                </a:solidFill>
                <a:ea typeface="宋体" panose="02010600030101010101" pitchFamily="2" charset="-122"/>
              </a:rPr>
              <a:t>软件工程概念的提出</a:t>
            </a:r>
            <a:endParaRPr lang="zh-CN" altLang="en-US" b="1" dirty="0">
              <a:solidFill>
                <a:srgbClr val="CC0000"/>
              </a:solidFill>
              <a:ea typeface="宋体" panose="02010600030101010101" pitchFamily="2" charset="-122"/>
            </a:endParaRPr>
          </a:p>
          <a:p>
            <a:pPr eaLnBrk="1" hangingPunct="1"/>
            <a:endParaRPr lang="en-US" altLang="zh-CN" b="1" dirty="0">
              <a:ea typeface="宋体" panose="02010600030101010101" pitchFamily="2" charset="-122"/>
            </a:endParaRPr>
          </a:p>
        </p:txBody>
      </p:sp>
      <p:sp>
        <p:nvSpPr>
          <p:cNvPr id="21508" name="Rectangle 4"/>
          <p:cNvSpPr>
            <a:spLocks noChangeArrowheads="1"/>
          </p:cNvSpPr>
          <p:nvPr/>
        </p:nvSpPr>
        <p:spPr bwMode="auto">
          <a:xfrm>
            <a:off x="468313" y="2178072"/>
            <a:ext cx="8207375" cy="4322762"/>
          </a:xfrm>
          <a:prstGeom prst="rect">
            <a:avLst/>
          </a:prstGeom>
          <a:noFill/>
          <a:ln w="9525">
            <a:noFill/>
            <a:miter lim="800000"/>
          </a:ln>
        </p:spPr>
        <p:txBody>
          <a:bodyPr lIns="92075" tIns="46038" rIns="92075" bIns="46038"/>
          <a:lstStyle/>
          <a:p>
            <a:pPr marL="342900" indent="-342900">
              <a:lnSpc>
                <a:spcPct val="120000"/>
              </a:lnSpc>
              <a:spcBef>
                <a:spcPct val="20000"/>
              </a:spcBef>
              <a:buFontTx/>
              <a:buChar char="•"/>
            </a:pPr>
            <a:r>
              <a:rPr lang="zh-CN" altLang="en-US" sz="2800" b="1" dirty="0">
                <a:ea typeface="楷体_GB2312" pitchFamily="49" charset="-122"/>
              </a:rPr>
              <a:t>为了克服软件危机，</a:t>
            </a:r>
            <a:r>
              <a:rPr lang="en-US" altLang="zh-CN" sz="2800" b="1" dirty="0">
                <a:ea typeface="楷体_GB2312" pitchFamily="49" charset="-122"/>
              </a:rPr>
              <a:t>1968</a:t>
            </a:r>
            <a:r>
              <a:rPr lang="zh-CN" altLang="en-US" sz="2800" b="1" dirty="0">
                <a:ea typeface="楷体_GB2312" pitchFamily="49" charset="-122"/>
              </a:rPr>
              <a:t>年</a:t>
            </a:r>
            <a:r>
              <a:rPr lang="en-US" altLang="zh-CN" sz="2800" b="1" dirty="0">
                <a:ea typeface="楷体_GB2312" pitchFamily="49" charset="-122"/>
              </a:rPr>
              <a:t>10</a:t>
            </a:r>
            <a:r>
              <a:rPr lang="zh-CN" altLang="en-US" sz="2800" b="1" dirty="0">
                <a:ea typeface="楷体_GB2312" pitchFamily="49" charset="-122"/>
              </a:rPr>
              <a:t>月在北大西洋公约组织（</a:t>
            </a:r>
            <a:r>
              <a:rPr lang="en-US" altLang="zh-CN" sz="2800" b="1" dirty="0">
                <a:ea typeface="楷体_GB2312" pitchFamily="49" charset="-122"/>
              </a:rPr>
              <a:t>NATO</a:t>
            </a:r>
            <a:r>
              <a:rPr lang="zh-CN" altLang="en-US" sz="2800" b="1" dirty="0">
                <a:ea typeface="楷体_GB2312" pitchFamily="49" charset="-122"/>
              </a:rPr>
              <a:t>）召开的计算机科学会议上，</a:t>
            </a:r>
            <a:r>
              <a:rPr lang="en-US" altLang="zh-CN" sz="2800" b="1" dirty="0">
                <a:ea typeface="楷体_GB2312" pitchFamily="49" charset="-122"/>
              </a:rPr>
              <a:t>Fritz Bauer</a:t>
            </a:r>
            <a:r>
              <a:rPr lang="zh-CN" altLang="en-US" sz="2800" b="1" dirty="0">
                <a:ea typeface="楷体_GB2312" pitchFamily="49" charset="-122"/>
              </a:rPr>
              <a:t>首次提出“软件工程”的概念，试图将工程化方法应用于软件开发。</a:t>
            </a:r>
            <a:endParaRPr lang="zh-CN" altLang="en-US" sz="2800" b="1" dirty="0">
              <a:ea typeface="楷体_GB2312" pitchFamily="49" charset="-122"/>
            </a:endParaRPr>
          </a:p>
          <a:p>
            <a:pPr marL="342900" indent="-342900">
              <a:lnSpc>
                <a:spcPct val="120000"/>
              </a:lnSpc>
              <a:spcBef>
                <a:spcPct val="20000"/>
              </a:spcBef>
              <a:buFontTx/>
              <a:buChar char="•"/>
            </a:pPr>
            <a:r>
              <a:rPr lang="zh-CN" altLang="en-US" sz="2800" b="1" dirty="0">
                <a:ea typeface="楷体_GB2312" pitchFamily="49" charset="-122"/>
              </a:rPr>
              <a:t>在</a:t>
            </a:r>
            <a:r>
              <a:rPr lang="en-US" altLang="zh-CN" sz="2800" b="1" dirty="0">
                <a:ea typeface="楷体_GB2312" pitchFamily="49" charset="-122"/>
              </a:rPr>
              <a:t>NATO</a:t>
            </a:r>
            <a:r>
              <a:rPr lang="zh-CN" altLang="en-US" sz="2800" b="1" dirty="0">
                <a:ea typeface="楷体_GB2312" pitchFamily="49" charset="-122"/>
              </a:rPr>
              <a:t>会议上，</a:t>
            </a:r>
            <a:r>
              <a:rPr lang="en-US" altLang="zh-CN" sz="2800" b="1" dirty="0">
                <a:ea typeface="楷体_GB2312" pitchFamily="49" charset="-122"/>
              </a:rPr>
              <a:t>Fritz Bauer</a:t>
            </a:r>
            <a:r>
              <a:rPr lang="zh-CN" altLang="en-US" sz="2800" b="1" dirty="0">
                <a:ea typeface="楷体_GB2312" pitchFamily="49" charset="-122"/>
              </a:rPr>
              <a:t>对软件工程的定义是：</a:t>
            </a:r>
            <a:r>
              <a:rPr lang="zh-CN" altLang="en-US" sz="2800" b="1" dirty="0">
                <a:solidFill>
                  <a:srgbClr val="3366FF"/>
                </a:solidFill>
                <a:ea typeface="楷体_GB2312" pitchFamily="49" charset="-122"/>
              </a:rPr>
              <a:t>“软件工程就是为了经济地获得可靠的且能在实际机器上有效地运行的软件，而建立和使用完善的工程原理。” </a:t>
            </a:r>
            <a:endParaRPr lang="zh-CN" altLang="en-US" sz="2800" b="1" dirty="0">
              <a:solidFill>
                <a:srgbClr val="3366FF"/>
              </a:solidFill>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4375" y="2000250"/>
            <a:ext cx="7848600" cy="4467225"/>
          </a:xfrm>
          <a:prstGeom prst="rect">
            <a:avLst/>
          </a:prstGeom>
          <a:noFill/>
          <a:ln w="9525">
            <a:noFill/>
            <a:miter lim="800000"/>
          </a:ln>
          <a:effectLst/>
        </p:spPr>
        <p:txBody>
          <a:bodyPr/>
          <a:lstStyle/>
          <a:p>
            <a:pPr marL="342900" indent="-342900">
              <a:lnSpc>
                <a:spcPct val="130000"/>
              </a:lnSpc>
              <a:spcBef>
                <a:spcPct val="20000"/>
              </a:spcBef>
              <a:buFontTx/>
              <a:buChar char="•"/>
              <a:defRPr/>
            </a:pPr>
            <a:r>
              <a:rPr lang="zh-CN" altLang="en-US" sz="2800" b="1" dirty="0">
                <a:latin typeface="宋体" panose="02010600030101010101" pitchFamily="2" charset="-122"/>
                <a:ea typeface="宋体" panose="02010600030101010101" pitchFamily="2" charset="-122"/>
              </a:rPr>
              <a:t>概括地说，软件工程是指导计算机软件开发和维护的工程学科。</a:t>
            </a:r>
            <a:br>
              <a:rPr lang="zh-CN" altLang="en-US" sz="2800" b="1" dirty="0">
                <a:latin typeface="宋体" panose="02010600030101010101" pitchFamily="2" charset="-122"/>
                <a:ea typeface="宋体" panose="02010600030101010101" pitchFamily="2" charset="-122"/>
              </a:rPr>
            </a:br>
            <a:r>
              <a:rPr lang="zh-CN" altLang="en-US" sz="2800" b="1" dirty="0">
                <a:latin typeface="宋体" panose="02010600030101010101" pitchFamily="2" charset="-122"/>
                <a:ea typeface="宋体" panose="02010600030101010101" pitchFamily="2" charset="-122"/>
              </a:rPr>
              <a:t>   采用工程的</a:t>
            </a:r>
            <a:r>
              <a:rPr lang="zh-CN" altLang="en-US" sz="2800" b="1" dirty="0">
                <a:solidFill>
                  <a:srgbClr val="3366FF"/>
                </a:solidFill>
                <a:latin typeface="宋体" panose="02010600030101010101" pitchFamily="2" charset="-122"/>
                <a:ea typeface="宋体" panose="02010600030101010101" pitchFamily="2" charset="-122"/>
              </a:rPr>
              <a:t>概念、原理、技术和方法来开发与维护软件，</a:t>
            </a:r>
            <a:r>
              <a:rPr lang="zh-CN" altLang="en-US" sz="2800" b="1" dirty="0">
                <a:latin typeface="宋体" panose="02010600030101010101" pitchFamily="2" charset="-122"/>
                <a:ea typeface="宋体" panose="02010600030101010101" pitchFamily="2" charset="-122"/>
              </a:rPr>
              <a:t>把经过时间考验而证明正确的</a:t>
            </a:r>
            <a:r>
              <a:rPr lang="zh-CN" altLang="en-US" sz="2800" b="1" dirty="0">
                <a:solidFill>
                  <a:srgbClr val="0000FF"/>
                </a:solidFill>
                <a:latin typeface="宋体" panose="02010600030101010101" pitchFamily="2" charset="-122"/>
                <a:ea typeface="宋体" panose="02010600030101010101" pitchFamily="2" charset="-122"/>
              </a:rPr>
              <a:t>管理技术</a:t>
            </a:r>
            <a:r>
              <a:rPr lang="zh-CN" altLang="en-US" sz="2800" b="1" dirty="0">
                <a:latin typeface="宋体" panose="02010600030101010101" pitchFamily="2" charset="-122"/>
                <a:ea typeface="宋体" panose="02010600030101010101" pitchFamily="2" charset="-122"/>
              </a:rPr>
              <a:t>和当前能够得到的</a:t>
            </a:r>
            <a:r>
              <a:rPr lang="zh-CN" altLang="en-US" sz="2800" b="1" dirty="0">
                <a:solidFill>
                  <a:srgbClr val="0000FF"/>
                </a:solidFill>
                <a:latin typeface="宋体" panose="02010600030101010101" pitchFamily="2" charset="-122"/>
                <a:ea typeface="宋体" panose="02010600030101010101" pitchFamily="2" charset="-122"/>
              </a:rPr>
              <a:t>最好的技术方法</a:t>
            </a:r>
            <a:r>
              <a:rPr lang="zh-CN" altLang="en-US" sz="2800" b="1" dirty="0">
                <a:latin typeface="宋体" panose="02010600030101010101" pitchFamily="2" charset="-122"/>
                <a:ea typeface="宋体" panose="02010600030101010101" pitchFamily="2" charset="-122"/>
              </a:rPr>
              <a:t>结合起来，以经济地开发出高质量的软件并有效地维护它，这就是软件工程。</a:t>
            </a:r>
            <a:endParaRPr lang="zh-CN" altLang="en-US" sz="2800" b="1" kern="0" dirty="0">
              <a:latin typeface="宋体" panose="02010600030101010101" pitchFamily="2" charset="-122"/>
              <a:ea typeface="宋体" panose="02010600030101010101" pitchFamily="2" charset="-122"/>
            </a:endParaRPr>
          </a:p>
        </p:txBody>
      </p:sp>
      <p:sp>
        <p:nvSpPr>
          <p:cNvPr id="22531" name="Rectangle 3"/>
          <p:cNvSpPr>
            <a:spLocks noGrp="1" noChangeArrowheads="1"/>
          </p:cNvSpPr>
          <p:nvPr>
            <p:ph type="title"/>
          </p:nvPr>
        </p:nvSpPr>
        <p:spPr>
          <a:noFill/>
        </p:spPr>
        <p:txBody>
          <a:bodyPr/>
          <a:lstStyle/>
          <a:p>
            <a:pPr eaLnBrk="1" hangingPunct="1"/>
            <a:r>
              <a:rPr lang="en-US" altLang="zh-CN">
                <a:solidFill>
                  <a:srgbClr val="C00000"/>
                </a:solidFill>
              </a:rPr>
              <a:t>1.2  </a:t>
            </a:r>
            <a:r>
              <a:rPr lang="zh-CN" altLang="en-US">
                <a:solidFill>
                  <a:srgbClr val="C00000"/>
                </a:solidFill>
              </a:rPr>
              <a:t>软件危机与软件工程</a:t>
            </a:r>
            <a:endParaRPr lang="zh-CN" altLang="en-US">
              <a:solidFill>
                <a:srgbClr val="C00000"/>
              </a:solidFill>
            </a:endParaRPr>
          </a:p>
        </p:txBody>
      </p:sp>
      <p:sp>
        <p:nvSpPr>
          <p:cNvPr id="6" name="Rectangle 3"/>
          <p:cNvSpPr txBox="1">
            <a:spLocks noChangeArrowheads="1"/>
          </p:cNvSpPr>
          <p:nvPr/>
        </p:nvSpPr>
        <p:spPr bwMode="auto">
          <a:xfrm>
            <a:off x="428625" y="1357313"/>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什么是软件工程？</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title"/>
          </p:nvPr>
        </p:nvSpPr>
        <p:spPr>
          <a:noFill/>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6" name="Rectangle 3"/>
          <p:cNvSpPr txBox="1">
            <a:spLocks noChangeArrowheads="1"/>
          </p:cNvSpPr>
          <p:nvPr/>
        </p:nvSpPr>
        <p:spPr bwMode="auto">
          <a:xfrm>
            <a:off x="428596" y="1500174"/>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软件工程的若干定义</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7" name="Rectangle 3"/>
          <p:cNvSpPr>
            <a:spLocks noChangeArrowheads="1"/>
          </p:cNvSpPr>
          <p:nvPr/>
        </p:nvSpPr>
        <p:spPr bwMode="auto">
          <a:xfrm>
            <a:off x="357158" y="2214554"/>
            <a:ext cx="8534400" cy="3714750"/>
          </a:xfrm>
          <a:prstGeom prst="rect">
            <a:avLst/>
          </a:prstGeom>
          <a:noFill/>
          <a:ln w="9525">
            <a:noFill/>
            <a:miter lim="800000"/>
          </a:ln>
          <a:effectLst/>
        </p:spPr>
        <p:txBody>
          <a:bodyPr lIns="92075" tIns="46038" rIns="92075" bIns="46038"/>
          <a:lstStyle/>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Boehm</a:t>
            </a:r>
            <a:r>
              <a:rPr lang="zh-CN" altLang="en-US" sz="2800" b="1" dirty="0">
                <a:solidFill>
                  <a:srgbClr val="FF3300"/>
                </a:solidFill>
                <a:latin typeface="Tahoma" panose="020B0604030504040204" pitchFamily="34" charset="0"/>
                <a:ea typeface="仿宋_GB2312" pitchFamily="49" charset="-122"/>
              </a:rPr>
              <a:t>：</a:t>
            </a:r>
            <a:r>
              <a:rPr lang="zh-CN" altLang="en-US" sz="2800" b="1" dirty="0">
                <a:solidFill>
                  <a:srgbClr val="0000CC"/>
                </a:solidFill>
                <a:latin typeface="Tahoma" panose="020B0604030504040204" pitchFamily="34" charset="0"/>
                <a:ea typeface="仿宋_GB2312" pitchFamily="49" charset="-122"/>
              </a:rPr>
              <a:t>运用现代科学技术知识来设计并构造计算机程序及为开发、运行和维护这些程序所必需的相关文件资料。</a:t>
            </a:r>
            <a:endParaRPr lang="zh-CN" altLang="en-US" sz="2800" b="1" dirty="0">
              <a:solidFill>
                <a:srgbClr val="0000CC"/>
              </a:solidFill>
              <a:latin typeface="Tahoma" panose="020B0604030504040204" pitchFamily="34" charset="0"/>
              <a:ea typeface="仿宋_GB2312" pitchFamily="49" charset="-122"/>
            </a:endParaRPr>
          </a:p>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IEEE</a:t>
            </a:r>
            <a:r>
              <a:rPr lang="zh-CN" altLang="en-US" sz="2800" b="1" dirty="0">
                <a:solidFill>
                  <a:srgbClr val="FF3300"/>
                </a:solidFill>
                <a:latin typeface="Tahoma" panose="020B0604030504040204" pitchFamily="34" charset="0"/>
                <a:ea typeface="仿宋_GB2312" pitchFamily="49" charset="-122"/>
              </a:rPr>
              <a:t>： </a:t>
            </a:r>
            <a:r>
              <a:rPr lang="zh-CN" altLang="en-US" sz="2800" b="1" dirty="0">
                <a:solidFill>
                  <a:srgbClr val="0000CC"/>
                </a:solidFill>
                <a:latin typeface="Tahoma" panose="020B0604030504040204" pitchFamily="34" charset="0"/>
                <a:ea typeface="仿宋_GB2312" pitchFamily="49" charset="-122"/>
              </a:rPr>
              <a:t>软件工程是开发、运行、维护和修复软件的系统方法。</a:t>
            </a:r>
            <a:endParaRPr lang="zh-CN" altLang="en-US" sz="2800" b="1" dirty="0">
              <a:solidFill>
                <a:srgbClr val="0000CC"/>
              </a:solidFill>
              <a:latin typeface="Tahoma" panose="020B0604030504040204" pitchFamily="34" charset="0"/>
              <a:ea typeface="仿宋_GB2312" pitchFamily="49" charset="-122"/>
            </a:endParaRPr>
          </a:p>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Fritz Bauer</a:t>
            </a:r>
            <a:r>
              <a:rPr lang="zh-CN" altLang="en-US" sz="2800" b="1" dirty="0">
                <a:solidFill>
                  <a:srgbClr val="FF3300"/>
                </a:solidFill>
                <a:latin typeface="Tahoma" panose="020B0604030504040204" pitchFamily="34" charset="0"/>
                <a:ea typeface="仿宋_GB2312" pitchFamily="49" charset="-122"/>
              </a:rPr>
              <a:t>：</a:t>
            </a:r>
            <a:r>
              <a:rPr lang="zh-CN" altLang="en-US" sz="2800" b="1" dirty="0">
                <a:solidFill>
                  <a:srgbClr val="0000CC"/>
                </a:solidFill>
                <a:latin typeface="Tahoma" panose="020B0604030504040204" pitchFamily="34" charset="0"/>
                <a:ea typeface="仿宋_GB2312" pitchFamily="49" charset="-122"/>
              </a:rPr>
              <a:t>建立并使用完善的工程化原则，以较经济的手段获得能在实际机器上有效运行的可靠软件的一系列方法。</a:t>
            </a:r>
            <a:endParaRPr lang="zh-CN" altLang="en-US" sz="2800" b="1" dirty="0">
              <a:latin typeface="Tahoma" panose="020B0604030504040204" pitchFamily="34" charset="0"/>
              <a:ea typeface="仿宋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noFill/>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5" name="Rectangle 3"/>
          <p:cNvSpPr txBox="1">
            <a:spLocks noChangeArrowheads="1"/>
          </p:cNvSpPr>
          <p:nvPr/>
        </p:nvSpPr>
        <p:spPr bwMode="auto">
          <a:xfrm>
            <a:off x="428596" y="1428736"/>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软件工程的基本</a:t>
            </a:r>
            <a:r>
              <a:rPr lang="zh-CN" altLang="en-US" sz="3200" b="1" kern="0" dirty="0">
                <a:solidFill>
                  <a:srgbClr val="CC0000"/>
                </a:solidFill>
              </a:rPr>
              <a:t>要求</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6" name="Rectangle 3"/>
          <p:cNvSpPr>
            <a:spLocks noChangeArrowheads="1"/>
          </p:cNvSpPr>
          <p:nvPr/>
        </p:nvSpPr>
        <p:spPr bwMode="auto">
          <a:xfrm>
            <a:off x="381000" y="2000250"/>
            <a:ext cx="8534400" cy="4357688"/>
          </a:xfrm>
          <a:prstGeom prst="rect">
            <a:avLst/>
          </a:prstGeom>
          <a:noFill/>
          <a:ln w="9525">
            <a:noFill/>
            <a:miter lim="800000"/>
          </a:ln>
          <a:effectLst/>
        </p:spPr>
        <p:txBody>
          <a:bodyPr lIns="92075" tIns="46038" rIns="92075" bIns="46038"/>
          <a:lstStyle/>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用分阶段的生命周期计划严格管理</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坚持进行阶段评审</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实行严格的产品控制</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采用现代程序设计技术</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结果应能清楚地审查</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开发小组的人员应该少而精</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承认不断改进软件工程实践的必要性</a:t>
            </a:r>
            <a:endParaRPr lang="zh-CN" altLang="en-US" sz="2400" dirty="0"/>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1.3 </a:t>
            </a:r>
            <a:r>
              <a:rPr lang="zh-CN" altLang="en-US" sz="3200" b="1" kern="0" dirty="0">
                <a:solidFill>
                  <a:srgbClr val="C00000"/>
                </a:solidFill>
                <a:latin typeface="+mn-lt"/>
              </a:rPr>
              <a:t>系统工程的目标</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5603" name="Rectangle 4"/>
          <p:cNvSpPr>
            <a:spLocks noChangeArrowheads="1"/>
          </p:cNvSpPr>
          <p:nvPr/>
        </p:nvSpPr>
        <p:spPr bwMode="auto">
          <a:xfrm>
            <a:off x="500034" y="2000240"/>
            <a:ext cx="8135938" cy="4467225"/>
          </a:xfrm>
          <a:prstGeom prst="rect">
            <a:avLst/>
          </a:prstGeom>
          <a:noFill/>
          <a:ln w="9525">
            <a:noFill/>
            <a:miter lim="800000"/>
          </a:ln>
        </p:spPr>
        <p:txBody>
          <a:bodyPr/>
          <a:lstStyle/>
          <a:p>
            <a:pPr marL="342900" indent="-342900">
              <a:lnSpc>
                <a:spcPct val="130000"/>
              </a:lnSpc>
              <a:spcBef>
                <a:spcPct val="20000"/>
              </a:spcBef>
              <a:buFontTx/>
              <a:buChar char="•"/>
            </a:pPr>
            <a:r>
              <a:rPr lang="zh-CN" altLang="en-US" sz="2800" b="1" dirty="0">
                <a:ea typeface="楷体_GB2312" pitchFamily="49" charset="-122"/>
              </a:rPr>
              <a:t>软件工程的目标是：</a:t>
            </a:r>
            <a:endParaRPr lang="en-US" altLang="zh-CN" sz="2800" b="1" dirty="0">
              <a:ea typeface="楷体_GB2312" pitchFamily="49" charset="-122"/>
            </a:endParaRPr>
          </a:p>
          <a:p>
            <a:pPr marL="342900" indent="-342900">
              <a:lnSpc>
                <a:spcPct val="130000"/>
              </a:lnSpc>
              <a:spcBef>
                <a:spcPct val="20000"/>
              </a:spcBef>
            </a:pPr>
            <a:r>
              <a:rPr lang="zh-CN" altLang="en-US" sz="2800" b="1" dirty="0">
                <a:ea typeface="楷体_GB2312" pitchFamily="49" charset="-122"/>
              </a:rPr>
              <a:t>       运用先进的</a:t>
            </a:r>
            <a:r>
              <a:rPr lang="zh-CN" altLang="en-US" sz="2800" b="1" dirty="0">
                <a:solidFill>
                  <a:srgbClr val="3366FF"/>
                </a:solidFill>
                <a:ea typeface="楷体_GB2312" pitchFamily="49" charset="-122"/>
              </a:rPr>
              <a:t>软件开发技术</a:t>
            </a:r>
            <a:r>
              <a:rPr lang="zh-CN" altLang="en-US" sz="2800" b="1" dirty="0">
                <a:ea typeface="楷体_GB2312" pitchFamily="49" charset="-122"/>
              </a:rPr>
              <a:t>和</a:t>
            </a:r>
            <a:r>
              <a:rPr lang="zh-CN" altLang="en-US" sz="2800" b="1" dirty="0">
                <a:solidFill>
                  <a:srgbClr val="3366FF"/>
                </a:solidFill>
                <a:ea typeface="楷体_GB2312" pitchFamily="49" charset="-122"/>
              </a:rPr>
              <a:t>管理方法</a:t>
            </a:r>
            <a:r>
              <a:rPr lang="zh-CN" altLang="en-US" sz="2800" b="1" dirty="0">
                <a:ea typeface="楷体_GB2312" pitchFamily="49" charset="-122"/>
              </a:rPr>
              <a:t>来提高软件的</a:t>
            </a:r>
            <a:r>
              <a:rPr lang="zh-CN" altLang="en-US" sz="2800" b="1" dirty="0">
                <a:solidFill>
                  <a:srgbClr val="C00000"/>
                </a:solidFill>
                <a:ea typeface="楷体_GB2312" pitchFamily="49" charset="-122"/>
              </a:rPr>
              <a:t>质量</a:t>
            </a:r>
            <a:r>
              <a:rPr lang="zh-CN" altLang="en-US" sz="2800" b="1" dirty="0">
                <a:ea typeface="楷体_GB2312" pitchFamily="49" charset="-122"/>
              </a:rPr>
              <a:t>和</a:t>
            </a:r>
            <a:r>
              <a:rPr lang="zh-CN" altLang="en-US" sz="2800" b="1" dirty="0">
                <a:solidFill>
                  <a:srgbClr val="C00000"/>
                </a:solidFill>
                <a:ea typeface="楷体_GB2312" pitchFamily="49" charset="-122"/>
              </a:rPr>
              <a:t>生产率</a:t>
            </a:r>
            <a:r>
              <a:rPr lang="zh-CN" altLang="en-US" sz="2800" b="1" dirty="0">
                <a:ea typeface="楷体_GB2312" pitchFamily="49" charset="-122"/>
              </a:rPr>
              <a:t>，也就是要以较短的周期、较低的成本生产出高质量的软件产品，并最终实现软件的工业化生产。</a:t>
            </a:r>
            <a:r>
              <a:rPr lang="zh-CN" altLang="en-US" sz="3200" b="1" dirty="0"/>
              <a:t> </a:t>
            </a:r>
            <a:endParaRPr lang="zh-CN" altLang="en-US" sz="3200" b="1" dirty="0"/>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71500" y="1428750"/>
            <a:ext cx="8077200" cy="4881563"/>
          </a:xfrm>
          <a:prstGeom prst="rect">
            <a:avLst/>
          </a:prstGeom>
          <a:noFill/>
          <a:ln w="9525">
            <a:noFill/>
            <a:miter lim="800000"/>
          </a:ln>
          <a:effectLst/>
        </p:spPr>
        <p:txBody>
          <a:bodyPr>
            <a:spAutoFit/>
          </a:bodyPr>
          <a:lstStyle/>
          <a:p>
            <a:pPr>
              <a:lnSpc>
                <a:spcPct val="110000"/>
              </a:lnSpc>
              <a:spcBef>
                <a:spcPct val="50000"/>
              </a:spcBef>
              <a:spcAft>
                <a:spcPct val="40000"/>
              </a:spcAft>
              <a:defRPr/>
            </a:pPr>
            <a:r>
              <a:rPr lang="zh-CN" altLang="en-US" sz="3200" b="1" dirty="0">
                <a:solidFill>
                  <a:srgbClr val="CC3300"/>
                </a:solidFill>
                <a:effectLst>
                  <a:outerShdw blurRad="38100" dist="38100" dir="2700000" algn="tl">
                    <a:srgbClr val="C0C0C0"/>
                  </a:outerShdw>
                </a:effectLst>
                <a:ea typeface="仿宋_GB2312" pitchFamily="49" charset="-122"/>
              </a:rPr>
              <a:t>基本目标：</a:t>
            </a:r>
            <a:r>
              <a:rPr lang="zh-CN" altLang="en-US" b="1" dirty="0">
                <a:solidFill>
                  <a:srgbClr val="0000CC"/>
                </a:solidFill>
                <a:effectLst>
                  <a:outerShdw blurRad="38100" dist="38100" dir="2700000" algn="tl">
                    <a:srgbClr val="C0C0C0"/>
                  </a:outerShdw>
                </a:effectLst>
                <a:ea typeface="楷体_GB2312" pitchFamily="49" charset="-122"/>
              </a:rPr>
              <a:t> </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付出较低的开发成本</a:t>
            </a:r>
            <a:endParaRPr lang="en-US" altLang="zh-CN"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达到要求的软件功能</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取得较好的软件性能</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开发的软件易于移植</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需要较低的维护费用</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能按时完成开发工作，及时交付使用</a:t>
            </a:r>
            <a:endParaRPr lang="zh-CN" altLang="en-US" sz="2800" b="1" dirty="0">
              <a:solidFill>
                <a:srgbClr val="0000CC"/>
              </a:solidFill>
              <a:effectLst>
                <a:outerShdw blurRad="38100" dist="38100" dir="2700000" algn="tl">
                  <a:srgbClr val="C0C0C0"/>
                </a:outerShdw>
              </a:effectLst>
              <a:ea typeface="楷体_GB2312" pitchFamily="49" charset="-122"/>
            </a:endParaRPr>
          </a:p>
          <a:p>
            <a:pPr>
              <a:lnSpc>
                <a:spcPct val="110000"/>
              </a:lnSpc>
              <a:spcBef>
                <a:spcPct val="50000"/>
              </a:spcBef>
              <a:buFont typeface="Wingdings" panose="05000000000000000000" pitchFamily="2" charset="2"/>
              <a:buChar char="Ø"/>
              <a:defRPr/>
            </a:pPr>
            <a:endParaRPr lang="en-US" altLang="zh-CN" sz="2800" b="1" dirty="0"/>
          </a:p>
        </p:txBody>
      </p:sp>
      <p:sp>
        <p:nvSpPr>
          <p:cNvPr id="26627"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grpSp>
        <p:nvGrpSpPr>
          <p:cNvPr id="20" name="组合 19"/>
          <p:cNvGrpSpPr/>
          <p:nvPr/>
        </p:nvGrpSpPr>
        <p:grpSpPr>
          <a:xfrm>
            <a:off x="457200" y="1685925"/>
            <a:ext cx="6829444" cy="4100529"/>
            <a:chOff x="457200" y="1685925"/>
            <a:chExt cx="8686800" cy="5172075"/>
          </a:xfrm>
        </p:grpSpPr>
        <p:sp>
          <p:nvSpPr>
            <p:cNvPr id="27651" name="Oval 2"/>
            <p:cNvSpPr>
              <a:spLocks noChangeArrowheads="1"/>
            </p:cNvSpPr>
            <p:nvPr/>
          </p:nvSpPr>
          <p:spPr bwMode="auto">
            <a:xfrm>
              <a:off x="2895600" y="16859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dirty="0"/>
                <a:t>低成本开发</a:t>
              </a:r>
              <a:endParaRPr lang="zh-CN" altLang="en-US" sz="2400" b="1" dirty="0"/>
            </a:p>
          </p:txBody>
        </p:sp>
        <p:sp>
          <p:nvSpPr>
            <p:cNvPr id="27652" name="Oval 3"/>
            <p:cNvSpPr>
              <a:spLocks noChangeArrowheads="1"/>
            </p:cNvSpPr>
            <p:nvPr/>
          </p:nvSpPr>
          <p:spPr bwMode="auto">
            <a:xfrm>
              <a:off x="457200" y="37433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易于维护</a:t>
              </a:r>
              <a:endParaRPr lang="zh-CN" altLang="en-US" sz="2400" b="1"/>
            </a:p>
          </p:txBody>
        </p:sp>
        <p:sp>
          <p:nvSpPr>
            <p:cNvPr id="27653" name="Oval 4"/>
            <p:cNvSpPr>
              <a:spLocks noChangeArrowheads="1"/>
            </p:cNvSpPr>
            <p:nvPr/>
          </p:nvSpPr>
          <p:spPr bwMode="auto">
            <a:xfrm>
              <a:off x="5943600" y="37433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按时交付</a:t>
              </a:r>
              <a:endParaRPr lang="zh-CN" altLang="en-US" sz="2400" b="1"/>
            </a:p>
          </p:txBody>
        </p:sp>
        <p:sp>
          <p:nvSpPr>
            <p:cNvPr id="27654" name="Oval 5"/>
            <p:cNvSpPr>
              <a:spLocks noChangeArrowheads="1"/>
            </p:cNvSpPr>
            <p:nvPr/>
          </p:nvSpPr>
          <p:spPr bwMode="auto">
            <a:xfrm>
              <a:off x="1295400" y="57245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高可靠性</a:t>
              </a:r>
              <a:endParaRPr lang="zh-CN" altLang="en-US" sz="2400" b="1"/>
            </a:p>
          </p:txBody>
        </p:sp>
        <p:sp>
          <p:nvSpPr>
            <p:cNvPr id="27655" name="Oval 6"/>
            <p:cNvSpPr>
              <a:spLocks noChangeArrowheads="1"/>
            </p:cNvSpPr>
            <p:nvPr/>
          </p:nvSpPr>
          <p:spPr bwMode="auto">
            <a:xfrm>
              <a:off x="5410200" y="5791200"/>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高性能</a:t>
              </a:r>
              <a:endParaRPr lang="zh-CN" altLang="en-US" sz="2400" b="1"/>
            </a:p>
          </p:txBody>
        </p:sp>
        <p:sp>
          <p:nvSpPr>
            <p:cNvPr id="27656" name="Line 7"/>
            <p:cNvSpPr>
              <a:spLocks noChangeShapeType="1"/>
            </p:cNvSpPr>
            <p:nvPr/>
          </p:nvSpPr>
          <p:spPr bwMode="auto">
            <a:xfrm flipV="1">
              <a:off x="2057400" y="2600325"/>
              <a:ext cx="1295400" cy="11430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57" name="Line 8"/>
            <p:cNvSpPr>
              <a:spLocks noChangeShapeType="1"/>
            </p:cNvSpPr>
            <p:nvPr/>
          </p:nvSpPr>
          <p:spPr bwMode="auto">
            <a:xfrm flipH="1">
              <a:off x="3276600" y="2752725"/>
              <a:ext cx="990600" cy="29718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58" name="Line 9"/>
            <p:cNvSpPr>
              <a:spLocks noChangeShapeType="1"/>
            </p:cNvSpPr>
            <p:nvPr/>
          </p:nvSpPr>
          <p:spPr bwMode="auto">
            <a:xfrm>
              <a:off x="1981200" y="4810125"/>
              <a:ext cx="228600" cy="990600"/>
            </a:xfrm>
            <a:prstGeom prst="line">
              <a:avLst/>
            </a:prstGeom>
            <a:noFill/>
            <a:ln w="31750">
              <a:solidFill>
                <a:schemeClr val="tx1"/>
              </a:solidFill>
              <a:prstDash val="dash"/>
              <a:round/>
              <a:headEnd type="triangle" w="med" len="med"/>
              <a:tailEnd type="triangle" w="med" len="med"/>
            </a:ln>
          </p:spPr>
          <p:txBody>
            <a:bodyPr/>
            <a:lstStyle/>
            <a:p>
              <a:endParaRPr lang="zh-CN" altLang="en-US"/>
            </a:p>
          </p:txBody>
        </p:sp>
        <p:sp>
          <p:nvSpPr>
            <p:cNvPr id="27659" name="Line 10"/>
            <p:cNvSpPr>
              <a:spLocks noChangeShapeType="1"/>
            </p:cNvSpPr>
            <p:nvPr/>
          </p:nvSpPr>
          <p:spPr bwMode="auto">
            <a:xfrm>
              <a:off x="4495800" y="6257925"/>
              <a:ext cx="914400" cy="762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0" name="Line 11"/>
            <p:cNvSpPr>
              <a:spLocks noChangeShapeType="1"/>
            </p:cNvSpPr>
            <p:nvPr/>
          </p:nvSpPr>
          <p:spPr bwMode="auto">
            <a:xfrm>
              <a:off x="5029200" y="2752725"/>
              <a:ext cx="1143000" cy="31242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1" name="Line 12"/>
            <p:cNvSpPr>
              <a:spLocks noChangeShapeType="1"/>
            </p:cNvSpPr>
            <p:nvPr/>
          </p:nvSpPr>
          <p:spPr bwMode="auto">
            <a:xfrm flipV="1">
              <a:off x="7162800" y="4810125"/>
              <a:ext cx="304800" cy="9906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2" name="Line 13"/>
            <p:cNvSpPr>
              <a:spLocks noChangeShapeType="1"/>
            </p:cNvSpPr>
            <p:nvPr/>
          </p:nvSpPr>
          <p:spPr bwMode="auto">
            <a:xfrm>
              <a:off x="5943600" y="2447925"/>
              <a:ext cx="1447800" cy="1295400"/>
            </a:xfrm>
            <a:prstGeom prst="line">
              <a:avLst/>
            </a:prstGeom>
            <a:noFill/>
            <a:ln w="31750">
              <a:solidFill>
                <a:schemeClr val="tx1"/>
              </a:solidFill>
              <a:prstDash val="dash"/>
              <a:round/>
              <a:headEnd type="triangle" w="med" len="med"/>
              <a:tailEnd type="triangle" w="med" len="med"/>
            </a:ln>
          </p:spPr>
          <p:txBody>
            <a:bodyPr/>
            <a:lstStyle/>
            <a:p>
              <a:endParaRPr lang="zh-CN" altLang="en-US"/>
            </a:p>
          </p:txBody>
        </p:sp>
      </p:grpSp>
      <p:grpSp>
        <p:nvGrpSpPr>
          <p:cNvPr id="21" name="组合 20"/>
          <p:cNvGrpSpPr/>
          <p:nvPr/>
        </p:nvGrpSpPr>
        <p:grpSpPr>
          <a:xfrm>
            <a:off x="6705600" y="1547805"/>
            <a:ext cx="2286000" cy="881063"/>
            <a:chOff x="6705600" y="1304925"/>
            <a:chExt cx="2286000" cy="881063"/>
          </a:xfrm>
        </p:grpSpPr>
        <p:sp>
          <p:nvSpPr>
            <p:cNvPr id="27663" name="Line 14"/>
            <p:cNvSpPr>
              <a:spLocks noChangeShapeType="1"/>
            </p:cNvSpPr>
            <p:nvPr/>
          </p:nvSpPr>
          <p:spPr bwMode="auto">
            <a:xfrm>
              <a:off x="6705600" y="1533525"/>
              <a:ext cx="609600" cy="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4" name="Line 15"/>
            <p:cNvSpPr>
              <a:spLocks noChangeShapeType="1"/>
            </p:cNvSpPr>
            <p:nvPr/>
          </p:nvSpPr>
          <p:spPr bwMode="auto">
            <a:xfrm>
              <a:off x="6705600" y="1990725"/>
              <a:ext cx="609600" cy="0"/>
            </a:xfrm>
            <a:prstGeom prst="line">
              <a:avLst/>
            </a:prstGeom>
            <a:noFill/>
            <a:ln w="31750">
              <a:solidFill>
                <a:schemeClr val="tx1"/>
              </a:solidFill>
              <a:prstDash val="sysDot"/>
              <a:round/>
              <a:headEnd type="triangle" w="med" len="med"/>
              <a:tailEnd type="triangle" w="med" len="med"/>
            </a:ln>
          </p:spPr>
          <p:txBody>
            <a:bodyPr/>
            <a:lstStyle/>
            <a:p>
              <a:endParaRPr lang="zh-CN" altLang="en-US"/>
            </a:p>
          </p:txBody>
        </p:sp>
        <p:sp>
          <p:nvSpPr>
            <p:cNvPr id="27665" name="Text Box 16"/>
            <p:cNvSpPr txBox="1">
              <a:spLocks noChangeArrowheads="1"/>
            </p:cNvSpPr>
            <p:nvPr/>
          </p:nvSpPr>
          <p:spPr bwMode="auto">
            <a:xfrm>
              <a:off x="7315200" y="1304925"/>
              <a:ext cx="1600200" cy="457200"/>
            </a:xfrm>
            <a:prstGeom prst="rect">
              <a:avLst/>
            </a:prstGeom>
            <a:noFill/>
            <a:ln w="9525">
              <a:noFill/>
              <a:miter lim="800000"/>
            </a:ln>
          </p:spPr>
          <p:txBody>
            <a:bodyPr>
              <a:spAutoFit/>
            </a:bodyPr>
            <a:lstStyle/>
            <a:p>
              <a:pPr>
                <a:spcBef>
                  <a:spcPct val="50000"/>
                </a:spcBef>
              </a:pPr>
              <a:r>
                <a:rPr lang="zh-CN" altLang="en-US" sz="2400" b="1" dirty="0"/>
                <a:t>互斥关系</a:t>
              </a:r>
              <a:endParaRPr lang="zh-CN" altLang="en-US" sz="2400" b="1" dirty="0"/>
            </a:p>
          </p:txBody>
        </p:sp>
        <p:sp>
          <p:nvSpPr>
            <p:cNvPr id="27666" name="Text Box 17"/>
            <p:cNvSpPr txBox="1">
              <a:spLocks noChangeArrowheads="1"/>
            </p:cNvSpPr>
            <p:nvPr/>
          </p:nvSpPr>
          <p:spPr bwMode="auto">
            <a:xfrm>
              <a:off x="7391400" y="1728788"/>
              <a:ext cx="1600200" cy="457200"/>
            </a:xfrm>
            <a:prstGeom prst="rect">
              <a:avLst/>
            </a:prstGeom>
            <a:noFill/>
            <a:ln w="9525">
              <a:noFill/>
              <a:miter lim="800000"/>
            </a:ln>
          </p:spPr>
          <p:txBody>
            <a:bodyPr>
              <a:spAutoFit/>
            </a:bodyPr>
            <a:lstStyle/>
            <a:p>
              <a:pPr>
                <a:spcBef>
                  <a:spcPct val="50000"/>
                </a:spcBef>
              </a:pPr>
              <a:r>
                <a:rPr lang="zh-CN" altLang="en-US" sz="2400" b="1" dirty="0"/>
                <a:t>互补关系</a:t>
              </a:r>
              <a:endParaRPr lang="zh-CN" altLang="en-US" sz="2400" b="1" dirty="0"/>
            </a:p>
          </p:txBody>
        </p:sp>
      </p:grpSp>
      <p:sp>
        <p:nvSpPr>
          <p:cNvPr id="19"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8675" name="Rectangle 3"/>
          <p:cNvSpPr>
            <a:spLocks noGrp="1" noChangeArrowheads="1"/>
          </p:cNvSpPr>
          <p:nvPr>
            <p:ph type="body" idx="1"/>
          </p:nvPr>
        </p:nvSpPr>
        <p:spPr>
          <a:xfrm>
            <a:off x="457200" y="1535563"/>
            <a:ext cx="8229600" cy="4951427"/>
          </a:xfrm>
        </p:spPr>
        <p:txBody>
          <a:bodyPr/>
          <a:lstStyle/>
          <a:p>
            <a:pPr eaLnBrk="1" hangingPunct="1">
              <a:buClr>
                <a:srgbClr val="CC0000"/>
              </a:buClr>
              <a:buSzPct val="75000"/>
              <a:buFont typeface="Wingdings" panose="05000000000000000000" pitchFamily="2" charset="2"/>
              <a:buNone/>
            </a:pPr>
            <a:r>
              <a:rPr lang="zh-CN" altLang="en-US" sz="1800" b="1" dirty="0">
                <a:solidFill>
                  <a:srgbClr val="3333CC"/>
                </a:solidFill>
                <a:latin typeface="楷体_GB2312" pitchFamily="49" charset="-122"/>
                <a:ea typeface="楷体_GB2312" pitchFamily="49" charset="-122"/>
              </a:rPr>
              <a:t>软件的质量特性：</a:t>
            </a:r>
            <a:r>
              <a:rPr lang="zh-CN" altLang="en-US" sz="1800" b="1" dirty="0">
                <a:solidFill>
                  <a:srgbClr val="CC0000"/>
                </a:solidFill>
                <a:latin typeface="楷体_GB2312" pitchFamily="49" charset="-122"/>
                <a:ea typeface="楷体_GB2312" pitchFamily="49" charset="-122"/>
              </a:rPr>
              <a:t>功能性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可靠性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可使用性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效率</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可维护性</a:t>
            </a:r>
            <a:r>
              <a:rPr lang="zh-CN" altLang="en-US" sz="1800" b="1" dirty="0">
                <a:latin typeface="楷体_GB2312" pitchFamily="49" charset="-122"/>
                <a:ea typeface="楷体_GB2312" pitchFamily="49" charset="-122"/>
              </a:rPr>
              <a:t>和</a:t>
            </a:r>
            <a:r>
              <a:rPr lang="zh-CN" altLang="en-US" sz="1800" b="1" dirty="0">
                <a:solidFill>
                  <a:srgbClr val="CC0000"/>
                </a:solidFill>
                <a:latin typeface="楷体_GB2312" pitchFamily="49" charset="-122"/>
                <a:ea typeface="楷体_GB2312" pitchFamily="49" charset="-122"/>
              </a:rPr>
              <a:t>可移植性</a:t>
            </a:r>
            <a:r>
              <a:rPr lang="zh-CN" altLang="en-US" sz="1800" b="1" dirty="0">
                <a:latin typeface="楷体_GB2312" pitchFamily="49" charset="-122"/>
                <a:ea typeface="楷体_GB2312" pitchFamily="49" charset="-122"/>
              </a:rPr>
              <a:t>。</a:t>
            </a:r>
            <a:endParaRPr lang="zh-CN" altLang="en-US" sz="1800" b="1" dirty="0">
              <a:latin typeface="楷体_GB2312" pitchFamily="49" charset="-122"/>
              <a:ea typeface="楷体_GB2312" pitchFamily="49" charset="-122"/>
            </a:endParaRPr>
          </a:p>
          <a:p>
            <a:pPr eaLnBrk="1" hangingPunct="1">
              <a:spcBef>
                <a:spcPts val="1200"/>
              </a:spcBef>
            </a:pPr>
            <a:r>
              <a:rPr lang="zh-CN" altLang="en-US" sz="1800" b="1" dirty="0">
                <a:solidFill>
                  <a:srgbClr val="3333CC"/>
                </a:solidFill>
                <a:latin typeface="楷体_GB2312" pitchFamily="49" charset="-122"/>
                <a:ea typeface="楷体_GB2312" pitchFamily="49" charset="-122"/>
              </a:rPr>
              <a:t>功能性</a:t>
            </a:r>
            <a:r>
              <a:rPr lang="zh-CN" altLang="en-US" sz="1800" b="1" dirty="0">
                <a:latin typeface="楷体_GB2312" pitchFamily="49" charset="-122"/>
                <a:ea typeface="楷体_GB2312" pitchFamily="49" charset="-122"/>
              </a:rPr>
              <a:t>是指软件所实现的功能达到它的设计规范和满足用户需求的程度；</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可靠性</a:t>
            </a:r>
            <a:r>
              <a:rPr lang="zh-CN" altLang="en-US" sz="1800" b="1" dirty="0">
                <a:latin typeface="楷体_GB2312" pitchFamily="49" charset="-122"/>
                <a:ea typeface="楷体_GB2312" pitchFamily="49" charset="-122"/>
              </a:rPr>
              <a:t>是指在规定的时间和条件下，软件能够正常维持其工作的能力；</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可使用性</a:t>
            </a:r>
            <a:r>
              <a:rPr lang="zh-CN" altLang="en-US" sz="1800" b="1" dirty="0">
                <a:latin typeface="楷体_GB2312" pitchFamily="49" charset="-122"/>
                <a:ea typeface="楷体_GB2312" pitchFamily="49" charset="-122"/>
              </a:rPr>
              <a:t>是指为了使用该软件所需要的能力；</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效率</a:t>
            </a:r>
            <a:r>
              <a:rPr lang="zh-CN" altLang="en-US" sz="1800" b="1" dirty="0">
                <a:latin typeface="楷体_GB2312" pitchFamily="49" charset="-122"/>
                <a:ea typeface="楷体_GB2312" pitchFamily="49" charset="-122"/>
              </a:rPr>
              <a:t>是指在规定的条件下用软件实现某种功能所需要的计算机资源的有效性；</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可维护性</a:t>
            </a:r>
            <a:r>
              <a:rPr lang="zh-CN" altLang="en-US" sz="1800" b="1" dirty="0">
                <a:latin typeface="楷体_GB2312" pitchFamily="49" charset="-122"/>
                <a:ea typeface="楷体_GB2312" pitchFamily="49" charset="-122"/>
              </a:rPr>
              <a:t>是指当环境改变或软件运行发生故障时，为了使其恢复正常运行所做努力的程度；可移植性是指软件从某一环境转移到另一环境时所做努力的程度。 </a:t>
            </a:r>
            <a:endParaRPr lang="en-US" altLang="zh-CN" sz="1800" b="1" dirty="0">
              <a:latin typeface="楷体_GB2312" pitchFamily="49" charset="-122"/>
              <a:ea typeface="楷体_GB2312" pitchFamily="49" charset="-122"/>
            </a:endParaRPr>
          </a:p>
          <a:p>
            <a:pPr eaLnBrk="1" hangingPunct="1"/>
            <a:endParaRPr lang="en-US" altLang="zh-CN" sz="1800" b="1" dirty="0">
              <a:latin typeface="楷体_GB2312" pitchFamily="49" charset="-122"/>
              <a:ea typeface="楷体_GB2312" pitchFamily="49" charset="-122"/>
            </a:endParaRPr>
          </a:p>
          <a:p>
            <a:pPr eaLnBrk="1" hangingPunct="1"/>
            <a:r>
              <a:rPr lang="en-US" altLang="zh-CN" sz="1800" b="1" u="sng" dirty="0">
                <a:latin typeface="楷体_GB2312" pitchFamily="49" charset="-122"/>
                <a:ea typeface="楷体_GB2312" pitchFamily="49" charset="-122"/>
              </a:rPr>
              <a:t>DF</a:t>
            </a:r>
            <a:r>
              <a:rPr lang="en-US" altLang="zh-CN" sz="1800" b="1" u="sng" dirty="0">
                <a:solidFill>
                  <a:srgbClr val="FF0000"/>
                </a:solidFill>
                <a:latin typeface="楷体_GB2312" pitchFamily="49" charset="-122"/>
                <a:ea typeface="楷体_GB2312" pitchFamily="49" charset="-122"/>
              </a:rPr>
              <a:t>X</a:t>
            </a:r>
            <a:r>
              <a:rPr lang="en-US" altLang="zh-CN" sz="1800" b="1" u="sng" dirty="0">
                <a:latin typeface="楷体_GB2312" pitchFamily="49" charset="-122"/>
                <a:ea typeface="楷体_GB2312" pitchFamily="49" charset="-122"/>
              </a:rPr>
              <a:t>(Design for xxx)</a:t>
            </a:r>
            <a:endParaRPr lang="en-US" altLang="zh-CN" sz="1800" b="1" u="sng"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DFR:  Design for Reliability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DFP:  Design for Portability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DFT:  Design for Testability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DFS:  Design for Service</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DFM:  Design for Maintainability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a:t>
            </a:r>
            <a:endParaRPr lang="en-US" altLang="zh-CN" sz="1400" b="1" dirty="0">
              <a:latin typeface="楷体_GB2312" pitchFamily="49" charset="-122"/>
              <a:ea typeface="楷体_GB2312" pitchFamily="49" charset="-122"/>
            </a:endParaRPr>
          </a:p>
          <a:p>
            <a:pPr lvl="1"/>
            <a:endParaRPr lang="zh-CN" altLang="en-US" sz="1400" b="1"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9699" name="Rectangle 2"/>
          <p:cNvSpPr>
            <a:spLocks noChangeArrowheads="1"/>
          </p:cNvSpPr>
          <p:nvPr/>
        </p:nvSpPr>
        <p:spPr bwMode="auto">
          <a:xfrm>
            <a:off x="468313" y="1628775"/>
            <a:ext cx="8280400" cy="4467225"/>
          </a:xfrm>
          <a:prstGeom prst="rect">
            <a:avLst/>
          </a:prstGeom>
          <a:noFill/>
          <a:ln w="9525">
            <a:noFill/>
            <a:miter lim="800000"/>
          </a:ln>
        </p:spPr>
        <p:txBody>
          <a:bodyPr lIns="92075" tIns="46038" rIns="92075" bIns="46038"/>
          <a:lstStyle/>
          <a:p>
            <a:pPr marL="342900" indent="-342900">
              <a:spcBef>
                <a:spcPct val="20000"/>
              </a:spcBef>
              <a:buFont typeface="Wingdings" panose="05000000000000000000" pitchFamily="2" charset="2"/>
              <a:buChar char="n"/>
            </a:pPr>
            <a:r>
              <a:rPr lang="zh-CN" altLang="en-US" sz="3200" b="1" dirty="0">
                <a:solidFill>
                  <a:srgbClr val="C00000"/>
                </a:solidFill>
                <a:ea typeface="楷体_GB2312" pitchFamily="49" charset="-122"/>
              </a:rPr>
              <a:t>学习软件工程，需要达到以下转变：</a:t>
            </a:r>
            <a:endParaRPr lang="en-US" altLang="zh-CN" sz="3200" b="1" dirty="0">
              <a:solidFill>
                <a:srgbClr val="C00000"/>
              </a:solidFill>
              <a:ea typeface="楷体_GB2312" pitchFamily="49" charset="-122"/>
            </a:endParaRPr>
          </a:p>
          <a:p>
            <a:pPr marL="342900" indent="-342900">
              <a:spcBef>
                <a:spcPts val="1200"/>
              </a:spcBef>
              <a:buFontTx/>
              <a:buChar char="•"/>
            </a:pPr>
            <a:r>
              <a:rPr lang="zh-CN" altLang="en-US" sz="3200" b="1" dirty="0">
                <a:ea typeface="楷体_GB2312" pitchFamily="49" charset="-122"/>
              </a:rPr>
              <a:t>转变对软件的认识</a:t>
            </a:r>
            <a:endParaRPr lang="en-US" altLang="zh-CN" sz="3200" b="1" dirty="0">
              <a:ea typeface="楷体_GB2312" pitchFamily="49" charset="-122"/>
            </a:endParaRPr>
          </a:p>
          <a:p>
            <a:pPr marL="342900" indent="-342900">
              <a:spcBef>
                <a:spcPct val="20000"/>
              </a:spcBef>
            </a:pPr>
            <a:r>
              <a:rPr lang="en-US" altLang="zh-CN" sz="3200" b="1" dirty="0">
                <a:ea typeface="楷体_GB2312" pitchFamily="49" charset="-122"/>
              </a:rPr>
              <a:t>                            </a:t>
            </a:r>
            <a:r>
              <a:rPr lang="zh-CN" altLang="en-US" sz="3200" b="1" dirty="0">
                <a:solidFill>
                  <a:schemeClr val="accent2"/>
                </a:solidFill>
                <a:ea typeface="楷体_GB2312" pitchFamily="49" charset="-122"/>
              </a:rPr>
              <a:t>上升</a:t>
            </a:r>
            <a:endParaRPr lang="en-US" altLang="zh-CN" sz="2400" b="1" dirty="0">
              <a:ea typeface="楷体_GB2312" pitchFamily="49" charset="-122"/>
            </a:endParaRPr>
          </a:p>
          <a:p>
            <a:pPr marL="342900" indent="-342900">
              <a:spcBef>
                <a:spcPct val="20000"/>
              </a:spcBef>
            </a:pPr>
            <a:r>
              <a:rPr lang="en-US" altLang="zh-CN" sz="2400" b="1" dirty="0">
                <a:ea typeface="楷体_GB2312" pitchFamily="49" charset="-122"/>
              </a:rPr>
              <a:t>                  </a:t>
            </a:r>
            <a:r>
              <a:rPr lang="zh-CN" altLang="en-US" sz="2400" b="1" dirty="0">
                <a:ea typeface="楷体_GB2312" pitchFamily="49" charset="-122"/>
              </a:rPr>
              <a:t>程序                                 系统</a:t>
            </a:r>
            <a:endParaRPr lang="en-US" altLang="zh-CN" sz="2400" b="1" dirty="0">
              <a:ea typeface="楷体_GB2312" pitchFamily="49" charset="-122"/>
            </a:endParaRPr>
          </a:p>
          <a:p>
            <a:pPr marL="342900" indent="-342900">
              <a:spcBef>
                <a:spcPct val="20000"/>
              </a:spcBef>
              <a:buFontTx/>
              <a:buChar char="•"/>
            </a:pPr>
            <a:r>
              <a:rPr lang="zh-CN" altLang="en-US" sz="3200" b="1" dirty="0">
                <a:ea typeface="楷体_GB2312" pitchFamily="49" charset="-122"/>
              </a:rPr>
              <a:t>转变思维定式</a:t>
            </a:r>
            <a:endParaRPr lang="en-US" altLang="zh-CN" sz="3200" b="1" dirty="0">
              <a:ea typeface="楷体_GB2312" pitchFamily="49" charset="-122"/>
            </a:endParaRPr>
          </a:p>
          <a:p>
            <a:pPr marL="342900" indent="-342900">
              <a:spcBef>
                <a:spcPct val="20000"/>
              </a:spcBef>
            </a:pPr>
            <a:r>
              <a:rPr lang="zh-CN" altLang="en-US" sz="3200" b="1" dirty="0">
                <a:solidFill>
                  <a:schemeClr val="accent2"/>
                </a:solidFill>
                <a:ea typeface="楷体_GB2312" pitchFamily="49" charset="-122"/>
              </a:rPr>
              <a:t>                            上升</a:t>
            </a:r>
            <a:endParaRPr lang="en-US" altLang="zh-CN" sz="3200" b="1" dirty="0">
              <a:solidFill>
                <a:schemeClr val="accent2"/>
              </a:solidFill>
              <a:ea typeface="楷体_GB2312" pitchFamily="49" charset="-122"/>
            </a:endParaRPr>
          </a:p>
          <a:p>
            <a:pPr marL="342900" indent="-342900">
              <a:spcBef>
                <a:spcPct val="20000"/>
              </a:spcBef>
            </a:pPr>
            <a:r>
              <a:rPr lang="zh-CN" altLang="en-US" sz="2400" b="1" dirty="0">
                <a:ea typeface="楷体_GB2312" pitchFamily="49" charset="-122"/>
              </a:rPr>
              <a:t>                 程序员                             系统工程师</a:t>
            </a:r>
            <a:endParaRPr lang="en-US" altLang="zh-CN" sz="2400" b="1" dirty="0">
              <a:solidFill>
                <a:schemeClr val="accent2"/>
              </a:solidFill>
              <a:ea typeface="楷体_GB2312" pitchFamily="49" charset="-122"/>
            </a:endParaRPr>
          </a:p>
          <a:p>
            <a:pPr marL="342900" indent="-342900">
              <a:spcBef>
                <a:spcPct val="20000"/>
              </a:spcBef>
            </a:pPr>
            <a:endParaRPr lang="zh-CN" altLang="en-US" sz="3200" b="1" dirty="0">
              <a:ea typeface="楷体_GB2312" pitchFamily="49" charset="-122"/>
            </a:endParaRPr>
          </a:p>
          <a:p>
            <a:pPr marL="342900" indent="-342900">
              <a:lnSpc>
                <a:spcPct val="120000"/>
              </a:lnSpc>
              <a:spcBef>
                <a:spcPct val="20000"/>
              </a:spcBef>
            </a:pPr>
            <a:r>
              <a:rPr lang="zh-CN" altLang="en-US" sz="3200" b="1" dirty="0">
                <a:ea typeface="楷体_GB2312" pitchFamily="49" charset="-122"/>
              </a:rPr>
              <a:t>    </a:t>
            </a:r>
            <a:endParaRPr lang="zh-CN" altLang="en-US" sz="3200" b="1" dirty="0">
              <a:ea typeface="楷体_GB2312" pitchFamily="49" charset="-122"/>
            </a:endParaRPr>
          </a:p>
        </p:txBody>
      </p:sp>
      <p:sp>
        <p:nvSpPr>
          <p:cNvPr id="8" name="右箭头 7"/>
          <p:cNvSpPr/>
          <p:nvPr/>
        </p:nvSpPr>
        <p:spPr>
          <a:xfrm>
            <a:off x="3000375" y="3571875"/>
            <a:ext cx="2214563"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右箭头 8"/>
          <p:cNvSpPr/>
          <p:nvPr/>
        </p:nvSpPr>
        <p:spPr>
          <a:xfrm>
            <a:off x="3071813" y="5143500"/>
            <a:ext cx="221456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0483" name="Picture 3"/>
          <p:cNvPicPr>
            <a:picLocks noChangeAspect="1" noChangeArrowheads="1"/>
          </p:cNvPicPr>
          <p:nvPr/>
        </p:nvPicPr>
        <p:blipFill>
          <a:blip r:embed="rId1"/>
          <a:srcRect/>
          <a:stretch>
            <a:fillRect/>
          </a:stretch>
        </p:blipFill>
        <p:spPr bwMode="auto">
          <a:xfrm>
            <a:off x="650875" y="300038"/>
            <a:ext cx="7842250" cy="2752725"/>
          </a:xfrm>
          <a:prstGeom prst="rect">
            <a:avLst/>
          </a:prstGeom>
          <a:noFill/>
          <a:ln w="9525">
            <a:noFill/>
            <a:miter lim="800000"/>
            <a:headEnd/>
            <a:tailEnd/>
          </a:ln>
        </p:spPr>
      </p:pic>
      <p:pic>
        <p:nvPicPr>
          <p:cNvPr id="20484" name="Picture 3"/>
          <p:cNvPicPr>
            <a:picLocks noChangeAspect="1" noChangeArrowheads="1"/>
          </p:cNvPicPr>
          <p:nvPr/>
        </p:nvPicPr>
        <p:blipFill>
          <a:blip r:embed="rId2"/>
          <a:srcRect/>
          <a:stretch>
            <a:fillRect/>
          </a:stretch>
        </p:blipFill>
        <p:spPr bwMode="auto">
          <a:xfrm>
            <a:off x="684213" y="3087688"/>
            <a:ext cx="7808912" cy="1555750"/>
          </a:xfrm>
          <a:prstGeom prst="rect">
            <a:avLst/>
          </a:prstGeom>
          <a:noFill/>
          <a:ln w="9525">
            <a:noFill/>
            <a:miter lim="800000"/>
            <a:headEnd/>
            <a:tailEnd/>
          </a:ln>
        </p:spPr>
      </p:pic>
      <p:pic>
        <p:nvPicPr>
          <p:cNvPr id="20485" name="Picture 3"/>
          <p:cNvPicPr>
            <a:picLocks noChangeAspect="1" noChangeArrowheads="1"/>
          </p:cNvPicPr>
          <p:nvPr/>
        </p:nvPicPr>
        <p:blipFill>
          <a:blip r:embed="rId3"/>
          <a:srcRect/>
          <a:stretch>
            <a:fillRect/>
          </a:stretch>
        </p:blipFill>
        <p:spPr bwMode="auto">
          <a:xfrm>
            <a:off x="650875" y="4700588"/>
            <a:ext cx="7842250" cy="1843087"/>
          </a:xfrm>
          <a:prstGeom prst="rect">
            <a:avLst/>
          </a:prstGeom>
          <a:noFill/>
          <a:ln w="9525">
            <a:noFill/>
            <a:miter lim="800000"/>
            <a:headEnd/>
            <a:tailEnd/>
          </a:ln>
        </p:spPr>
      </p:pic>
      <p:pic>
        <p:nvPicPr>
          <p:cNvPr id="20486" name="Picture 3"/>
          <p:cNvPicPr>
            <a:picLocks noChangeAspect="1" noChangeArrowheads="1"/>
          </p:cNvPicPr>
          <p:nvPr/>
        </p:nvPicPr>
        <p:blipFill>
          <a:blip r:embed="rId4"/>
          <a:srcRect/>
          <a:stretch>
            <a:fillRect/>
          </a:stretch>
        </p:blipFill>
        <p:spPr bwMode="auto">
          <a:xfrm>
            <a:off x="650875" y="300038"/>
            <a:ext cx="7842250" cy="6243637"/>
          </a:xfrm>
          <a:prstGeom prst="rect">
            <a:avLst/>
          </a:prstGeom>
          <a:noFill/>
          <a:ln w="9525">
            <a:noFill/>
            <a:miter lim="800000"/>
            <a:headEnd/>
            <a:tailEnd/>
          </a:ln>
        </p:spPr>
      </p:pic>
      <p:sp>
        <p:nvSpPr>
          <p:cNvPr id="20487" name="TextBox 1"/>
          <p:cNvSpPr txBox="1">
            <a:spLocks noChangeArrowheads="1"/>
          </p:cNvSpPr>
          <p:nvPr/>
        </p:nvSpPr>
        <p:spPr bwMode="auto">
          <a:xfrm>
            <a:off x="6429375" y="6105525"/>
            <a:ext cx="2162175"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1.4 </a:t>
            </a:r>
            <a:r>
              <a:rPr lang="zh-CN" altLang="en-US" sz="3200" b="1" kern="0" dirty="0">
                <a:solidFill>
                  <a:srgbClr val="C00000"/>
                </a:solidFill>
                <a:latin typeface="+mn-lt"/>
              </a:rPr>
              <a:t>软件生存期与软件生存模型</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marL="342900" indent="-342900">
              <a:spcBef>
                <a:spcPct val="20000"/>
              </a:spcBef>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软件生存期</a:t>
            </a:r>
            <a:endParaRPr lang="zh-CN" altLang="en-US" sz="3600" dirty="0">
              <a:solidFill>
                <a:schemeClr val="bg1"/>
              </a:solidFill>
            </a:endParaRPr>
          </a:p>
        </p:txBody>
      </p:sp>
      <p:sp>
        <p:nvSpPr>
          <p:cNvPr id="112643" name="Rectangle 3"/>
          <p:cNvSpPr>
            <a:spLocks noGrp="1" noChangeArrowheads="1"/>
          </p:cNvSpPr>
          <p:nvPr>
            <p:ph type="body" idx="1"/>
          </p:nvPr>
        </p:nvSpPr>
        <p:spPr/>
        <p:txBody>
          <a:bodyPr/>
          <a:lstStyle/>
          <a:p>
            <a:pPr eaLnBrk="1" hangingPunct="1">
              <a:defRPr/>
            </a:pPr>
            <a:r>
              <a:rPr lang="zh-CN" altLang="en-US" b="1" dirty="0">
                <a:solidFill>
                  <a:srgbClr val="CC0000"/>
                </a:solidFill>
                <a:ea typeface="宋体" panose="02010600030101010101" pitchFamily="2" charset="-122"/>
              </a:rPr>
              <a:t>概念</a:t>
            </a:r>
            <a:endParaRPr lang="zh-CN" altLang="en-US" b="1" dirty="0">
              <a:solidFill>
                <a:srgbClr val="CC0000"/>
              </a:solidFill>
              <a:ea typeface="宋体" panose="02010600030101010101" pitchFamily="2" charset="-122"/>
            </a:endParaRPr>
          </a:p>
          <a:p>
            <a:pPr indent="12700">
              <a:buNone/>
              <a:defRPr/>
            </a:pPr>
            <a:r>
              <a:rPr lang="zh-CN" altLang="en-US" sz="28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软件生命周期（或软件生存期）</a:t>
            </a:r>
            <a:r>
              <a:rPr lang="zh-CN" altLang="en-US" sz="2800" b="1" dirty="0">
                <a:solidFill>
                  <a:srgbClr val="3366FF"/>
                </a:solidFill>
                <a:latin typeface="楷体_GB2312" pitchFamily="49" charset="-122"/>
                <a:ea typeface="楷体_GB2312" pitchFamily="49" charset="-122"/>
              </a:rPr>
              <a:t>：</a:t>
            </a:r>
            <a:r>
              <a:rPr lang="zh-CN" altLang="en-US" sz="2800" b="1" dirty="0">
                <a:latin typeface="楷体_GB2312" pitchFamily="49" charset="-122"/>
                <a:ea typeface="楷体_GB2312" pitchFamily="49" charset="-122"/>
              </a:rPr>
              <a:t>软件的孕育、诞生、成长、成熟和衰亡的生存过程。</a:t>
            </a:r>
            <a:endParaRPr lang="zh-CN" altLang="en-US" sz="2800" b="1" dirty="0">
              <a:latin typeface="楷体_GB2312" pitchFamily="49" charset="-122"/>
              <a:ea typeface="楷体_GB2312" pitchFamily="49" charset="-122"/>
            </a:endParaRPr>
          </a:p>
          <a:p>
            <a:pPr eaLnBrk="1" hangingPunct="1">
              <a:lnSpc>
                <a:spcPct val="130000"/>
              </a:lnSpc>
              <a:buFont typeface="Wingdings" panose="05000000000000000000" pitchFamily="2" charset="2"/>
              <a:buChar char="Ø"/>
              <a:defRPr/>
            </a:pPr>
            <a:r>
              <a:rPr lang="zh-CN" altLang="en-US" sz="2800" b="1" dirty="0">
                <a:ea typeface="仿宋_GB2312" pitchFamily="49" charset="-122"/>
              </a:rPr>
              <a:t>软件生存期分为三个时期</a:t>
            </a:r>
            <a:endParaRPr lang="zh-CN" altLang="en-US" sz="2800" b="1" dirty="0">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软件定义</a:t>
            </a:r>
            <a:endParaRPr lang="zh-CN" altLang="en-US" sz="2800" b="1" dirty="0">
              <a:solidFill>
                <a:srgbClr val="0000FF"/>
              </a:solidFill>
              <a:effectLst>
                <a:outerShdw blurRad="38100" dist="38100" dir="2700000" algn="tl">
                  <a:srgbClr val="C0C0C0"/>
                </a:outerShdw>
              </a:effectLst>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软件开发</a:t>
            </a:r>
            <a:endParaRPr lang="zh-CN" altLang="en-US" sz="2800" b="1" dirty="0">
              <a:solidFill>
                <a:srgbClr val="0000FF"/>
              </a:solidFill>
              <a:effectLst>
                <a:outerShdw blurRad="38100" dist="38100" dir="2700000" algn="tl">
                  <a:srgbClr val="C0C0C0"/>
                </a:outerShdw>
              </a:effectLst>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运行维护</a:t>
            </a:r>
            <a:endParaRPr lang="zh-CN" altLang="en-US" sz="2800" b="1" dirty="0">
              <a:solidFill>
                <a:srgbClr val="0000FF"/>
              </a:solidFill>
              <a:effectLst>
                <a:outerShdw blurRad="38100" dist="38100" dir="2700000" algn="tl">
                  <a:srgbClr val="C0C0C0"/>
                </a:outerShdw>
              </a:effectLst>
              <a:ea typeface="仿宋_GB2312" pitchFamily="49" charset="-122"/>
            </a:endParaRPr>
          </a:p>
          <a:p>
            <a:pPr eaLnBrk="1" hangingPunct="1">
              <a:buFontTx/>
              <a:buNone/>
              <a:defRPr/>
            </a:pPr>
            <a:endParaRPr lang="zh-CN" altLang="en-US" b="1" dirty="0">
              <a:ea typeface="宋体" panose="0201060003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692650" y="1643050"/>
            <a:ext cx="3479800" cy="4949838"/>
            <a:chOff x="2956" y="349"/>
            <a:chExt cx="2192" cy="3360"/>
          </a:xfrm>
        </p:grpSpPr>
        <p:sp>
          <p:nvSpPr>
            <p:cNvPr id="31761" name="Rectangle 3"/>
            <p:cNvSpPr>
              <a:spLocks noChangeArrowheads="1"/>
            </p:cNvSpPr>
            <p:nvPr/>
          </p:nvSpPr>
          <p:spPr bwMode="auto">
            <a:xfrm>
              <a:off x="2956" y="349"/>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dirty="0">
                  <a:ea typeface="楷体_GB2312" pitchFamily="49" charset="-122"/>
                </a:rPr>
                <a:t>问题定义</a:t>
              </a:r>
              <a:endParaRPr lang="zh-CN" altLang="en-US" sz="2400" b="1" dirty="0">
                <a:ea typeface="楷体_GB2312" pitchFamily="49" charset="-122"/>
              </a:endParaRPr>
            </a:p>
          </p:txBody>
        </p:sp>
        <p:sp>
          <p:nvSpPr>
            <p:cNvPr id="31762" name="Rectangle 4"/>
            <p:cNvSpPr>
              <a:spLocks noChangeArrowheads="1"/>
            </p:cNvSpPr>
            <p:nvPr/>
          </p:nvSpPr>
          <p:spPr bwMode="auto">
            <a:xfrm>
              <a:off x="2956" y="781"/>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dirty="0">
                  <a:ea typeface="楷体_GB2312" pitchFamily="49" charset="-122"/>
                </a:rPr>
                <a:t>可行性研究</a:t>
              </a:r>
              <a:endParaRPr lang="zh-CN" altLang="en-US" sz="2400" b="1" dirty="0">
                <a:ea typeface="楷体_GB2312" pitchFamily="49" charset="-122"/>
              </a:endParaRPr>
            </a:p>
          </p:txBody>
        </p:sp>
        <p:sp>
          <p:nvSpPr>
            <p:cNvPr id="31763" name="Rectangle 5"/>
            <p:cNvSpPr>
              <a:spLocks noChangeArrowheads="1"/>
            </p:cNvSpPr>
            <p:nvPr/>
          </p:nvSpPr>
          <p:spPr bwMode="auto">
            <a:xfrm>
              <a:off x="2956" y="1213"/>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需求分析</a:t>
              </a:r>
              <a:endParaRPr lang="zh-CN" altLang="en-US" sz="2400" b="1">
                <a:ea typeface="楷体_GB2312" pitchFamily="49" charset="-122"/>
              </a:endParaRPr>
            </a:p>
          </p:txBody>
        </p:sp>
        <p:sp>
          <p:nvSpPr>
            <p:cNvPr id="31764" name="Rectangle 6"/>
            <p:cNvSpPr>
              <a:spLocks noChangeArrowheads="1"/>
            </p:cNvSpPr>
            <p:nvPr/>
          </p:nvSpPr>
          <p:spPr bwMode="auto">
            <a:xfrm>
              <a:off x="3500" y="1693"/>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概要设计</a:t>
              </a:r>
              <a:endParaRPr lang="zh-CN" altLang="en-US" sz="2400" b="1">
                <a:ea typeface="楷体_GB2312" pitchFamily="49" charset="-122"/>
              </a:endParaRPr>
            </a:p>
          </p:txBody>
        </p:sp>
        <p:sp>
          <p:nvSpPr>
            <p:cNvPr id="31765" name="Rectangle 7"/>
            <p:cNvSpPr>
              <a:spLocks noChangeArrowheads="1"/>
            </p:cNvSpPr>
            <p:nvPr/>
          </p:nvSpPr>
          <p:spPr bwMode="auto">
            <a:xfrm>
              <a:off x="3500" y="2125"/>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详细设计</a:t>
              </a:r>
              <a:endParaRPr lang="zh-CN" altLang="en-US" sz="2400" b="1">
                <a:ea typeface="楷体_GB2312" pitchFamily="49" charset="-122"/>
              </a:endParaRPr>
            </a:p>
          </p:txBody>
        </p:sp>
        <p:sp>
          <p:nvSpPr>
            <p:cNvPr id="31766" name="Rectangle 8"/>
            <p:cNvSpPr>
              <a:spLocks noChangeArrowheads="1"/>
            </p:cNvSpPr>
            <p:nvPr/>
          </p:nvSpPr>
          <p:spPr bwMode="auto">
            <a:xfrm>
              <a:off x="3500" y="2557"/>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编码</a:t>
              </a:r>
              <a:endParaRPr lang="zh-CN" altLang="en-US" sz="2400" b="1">
                <a:ea typeface="楷体_GB2312" pitchFamily="49" charset="-122"/>
              </a:endParaRPr>
            </a:p>
          </p:txBody>
        </p:sp>
        <p:sp>
          <p:nvSpPr>
            <p:cNvPr id="31767" name="Rectangle 9"/>
            <p:cNvSpPr>
              <a:spLocks noChangeArrowheads="1"/>
            </p:cNvSpPr>
            <p:nvPr/>
          </p:nvSpPr>
          <p:spPr bwMode="auto">
            <a:xfrm>
              <a:off x="3500" y="2989"/>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测试</a:t>
              </a:r>
              <a:endParaRPr lang="zh-CN" altLang="en-US" sz="2400" b="1">
                <a:ea typeface="楷体_GB2312" pitchFamily="49" charset="-122"/>
              </a:endParaRPr>
            </a:p>
          </p:txBody>
        </p:sp>
        <p:sp>
          <p:nvSpPr>
            <p:cNvPr id="31768" name="Rectangle 10"/>
            <p:cNvSpPr>
              <a:spLocks noChangeArrowheads="1"/>
            </p:cNvSpPr>
            <p:nvPr/>
          </p:nvSpPr>
          <p:spPr bwMode="auto">
            <a:xfrm>
              <a:off x="4060" y="3421"/>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维护</a:t>
              </a:r>
              <a:endParaRPr lang="zh-CN" altLang="en-US" sz="2400" b="1">
                <a:ea typeface="楷体_GB2312" pitchFamily="49" charset="-122"/>
              </a:endParaRPr>
            </a:p>
          </p:txBody>
        </p:sp>
      </p:grpSp>
      <p:grpSp>
        <p:nvGrpSpPr>
          <p:cNvPr id="3" name="Group 11"/>
          <p:cNvGrpSpPr/>
          <p:nvPr/>
        </p:nvGrpSpPr>
        <p:grpSpPr bwMode="auto">
          <a:xfrm>
            <a:off x="2211391" y="1643050"/>
            <a:ext cx="2054227" cy="5037150"/>
            <a:chOff x="1393" y="349"/>
            <a:chExt cx="1294" cy="3408"/>
          </a:xfrm>
        </p:grpSpPr>
        <p:sp>
          <p:nvSpPr>
            <p:cNvPr id="31751" name="Line 12"/>
            <p:cNvSpPr>
              <a:spLocks noChangeShapeType="1"/>
            </p:cNvSpPr>
            <p:nvPr/>
          </p:nvSpPr>
          <p:spPr bwMode="auto">
            <a:xfrm>
              <a:off x="1619" y="358"/>
              <a:ext cx="680" cy="0"/>
            </a:xfrm>
            <a:prstGeom prst="line">
              <a:avLst/>
            </a:prstGeom>
            <a:noFill/>
            <a:ln w="28575">
              <a:solidFill>
                <a:schemeClr val="tx1"/>
              </a:solidFill>
              <a:round/>
            </a:ln>
          </p:spPr>
          <p:txBody>
            <a:bodyPr/>
            <a:lstStyle/>
            <a:p>
              <a:endParaRPr lang="zh-CN" altLang="en-US"/>
            </a:p>
          </p:txBody>
        </p:sp>
        <p:sp>
          <p:nvSpPr>
            <p:cNvPr id="31752" name="Line 13"/>
            <p:cNvSpPr>
              <a:spLocks noChangeShapeType="1"/>
            </p:cNvSpPr>
            <p:nvPr/>
          </p:nvSpPr>
          <p:spPr bwMode="auto">
            <a:xfrm>
              <a:off x="1596" y="1501"/>
              <a:ext cx="680" cy="0"/>
            </a:xfrm>
            <a:prstGeom prst="line">
              <a:avLst/>
            </a:prstGeom>
            <a:noFill/>
            <a:ln w="28575">
              <a:solidFill>
                <a:schemeClr val="tx1"/>
              </a:solidFill>
              <a:round/>
            </a:ln>
          </p:spPr>
          <p:txBody>
            <a:bodyPr/>
            <a:lstStyle/>
            <a:p>
              <a:endParaRPr lang="zh-CN" altLang="en-US"/>
            </a:p>
          </p:txBody>
        </p:sp>
        <p:sp>
          <p:nvSpPr>
            <p:cNvPr id="31753" name="Line 14"/>
            <p:cNvSpPr>
              <a:spLocks noChangeShapeType="1"/>
            </p:cNvSpPr>
            <p:nvPr/>
          </p:nvSpPr>
          <p:spPr bwMode="auto">
            <a:xfrm>
              <a:off x="1599" y="3277"/>
              <a:ext cx="680" cy="0"/>
            </a:xfrm>
            <a:prstGeom prst="line">
              <a:avLst/>
            </a:prstGeom>
            <a:noFill/>
            <a:ln w="28575">
              <a:solidFill>
                <a:schemeClr val="tx1"/>
              </a:solidFill>
              <a:round/>
            </a:ln>
          </p:spPr>
          <p:txBody>
            <a:bodyPr/>
            <a:lstStyle/>
            <a:p>
              <a:endParaRPr lang="zh-CN" altLang="en-US"/>
            </a:p>
          </p:txBody>
        </p:sp>
        <p:sp>
          <p:nvSpPr>
            <p:cNvPr id="31754" name="Line 15"/>
            <p:cNvSpPr>
              <a:spLocks noChangeShapeType="1"/>
            </p:cNvSpPr>
            <p:nvPr/>
          </p:nvSpPr>
          <p:spPr bwMode="auto">
            <a:xfrm>
              <a:off x="1602" y="3757"/>
              <a:ext cx="680" cy="0"/>
            </a:xfrm>
            <a:prstGeom prst="line">
              <a:avLst/>
            </a:prstGeom>
            <a:noFill/>
            <a:ln w="28575">
              <a:solidFill>
                <a:schemeClr val="tx1"/>
              </a:solidFill>
              <a:round/>
            </a:ln>
          </p:spPr>
          <p:txBody>
            <a:bodyPr/>
            <a:lstStyle/>
            <a:p>
              <a:endParaRPr lang="zh-CN" altLang="en-US"/>
            </a:p>
          </p:txBody>
        </p:sp>
        <p:sp>
          <p:nvSpPr>
            <p:cNvPr id="31755" name="Line 16"/>
            <p:cNvSpPr>
              <a:spLocks noChangeShapeType="1"/>
            </p:cNvSpPr>
            <p:nvPr/>
          </p:nvSpPr>
          <p:spPr bwMode="auto">
            <a:xfrm>
              <a:off x="1948" y="349"/>
              <a:ext cx="0" cy="115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56" name="Text Box 17"/>
            <p:cNvSpPr txBox="1">
              <a:spLocks noChangeArrowheads="1"/>
            </p:cNvSpPr>
            <p:nvPr/>
          </p:nvSpPr>
          <p:spPr bwMode="auto">
            <a:xfrm>
              <a:off x="1394" y="771"/>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软件定义时期</a:t>
              </a:r>
              <a:endParaRPr lang="zh-CN" altLang="en-US" sz="2400" dirty="0">
                <a:latin typeface="宋体" panose="02010600030101010101" pitchFamily="2" charset="-122"/>
                <a:ea typeface="宋体" panose="02010600030101010101" pitchFamily="2" charset="-122"/>
              </a:endParaRPr>
            </a:p>
          </p:txBody>
        </p:sp>
        <p:sp>
          <p:nvSpPr>
            <p:cNvPr id="31757" name="Text Box 18"/>
            <p:cNvSpPr txBox="1">
              <a:spLocks noChangeArrowheads="1"/>
            </p:cNvSpPr>
            <p:nvPr/>
          </p:nvSpPr>
          <p:spPr bwMode="auto">
            <a:xfrm>
              <a:off x="1393" y="2269"/>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软件开发时期</a:t>
              </a:r>
              <a:endParaRPr lang="zh-CN" altLang="en-US" sz="2400" b="1" dirty="0">
                <a:latin typeface="宋体" panose="02010600030101010101" pitchFamily="2" charset="-122"/>
                <a:ea typeface="宋体" panose="02010600030101010101" pitchFamily="2" charset="-122"/>
              </a:endParaRPr>
            </a:p>
          </p:txBody>
        </p:sp>
        <p:sp>
          <p:nvSpPr>
            <p:cNvPr id="31758" name="Line 19"/>
            <p:cNvSpPr>
              <a:spLocks noChangeShapeType="1"/>
            </p:cNvSpPr>
            <p:nvPr/>
          </p:nvSpPr>
          <p:spPr bwMode="auto">
            <a:xfrm>
              <a:off x="1948" y="1501"/>
              <a:ext cx="0" cy="177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59" name="Line 20"/>
            <p:cNvSpPr>
              <a:spLocks noChangeShapeType="1"/>
            </p:cNvSpPr>
            <p:nvPr/>
          </p:nvSpPr>
          <p:spPr bwMode="auto">
            <a:xfrm>
              <a:off x="1948" y="3277"/>
              <a:ext cx="0" cy="48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60" name="Text Box 21"/>
            <p:cNvSpPr txBox="1">
              <a:spLocks noChangeArrowheads="1"/>
            </p:cNvSpPr>
            <p:nvPr/>
          </p:nvSpPr>
          <p:spPr bwMode="auto">
            <a:xfrm>
              <a:off x="1401" y="3381"/>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软件维护时期</a:t>
              </a:r>
              <a:endParaRPr lang="zh-CN" altLang="en-US" sz="2400" b="1" dirty="0">
                <a:latin typeface="宋体" panose="02010600030101010101" pitchFamily="2" charset="-122"/>
                <a:ea typeface="宋体" panose="02010600030101010101" pitchFamily="2" charset="-122"/>
              </a:endParaRPr>
            </a:p>
          </p:txBody>
        </p:sp>
      </p:grpSp>
      <p:sp>
        <p:nvSpPr>
          <p:cNvPr id="25" name="AutoShape 22"/>
          <p:cNvSpPr/>
          <p:nvPr/>
        </p:nvSpPr>
        <p:spPr bwMode="auto">
          <a:xfrm>
            <a:off x="1587500" y="1643050"/>
            <a:ext cx="433388" cy="5094300"/>
          </a:xfrm>
          <a:prstGeom prst="leftBrace">
            <a:avLst>
              <a:gd name="adj1" fmla="val 105220"/>
              <a:gd name="adj2" fmla="val 50000"/>
            </a:avLst>
          </a:prstGeom>
          <a:noFill/>
          <a:ln w="38100">
            <a:solidFill>
              <a:srgbClr val="0000CC"/>
            </a:solidFill>
            <a:miter lim="800000"/>
            <a:headEnd type="none" w="sm" len="sm"/>
            <a:tailEnd type="none" w="sm" len="sm"/>
          </a:ln>
        </p:spPr>
        <p:txBody>
          <a:bodyPr wrap="none" anchor="ctr"/>
          <a:lstStyle/>
          <a:p>
            <a:endParaRPr lang="zh-CN" altLang="en-US"/>
          </a:p>
        </p:txBody>
      </p:sp>
      <p:sp>
        <p:nvSpPr>
          <p:cNvPr id="31750" name="Text Box 23"/>
          <p:cNvSpPr txBox="1">
            <a:spLocks noChangeArrowheads="1"/>
          </p:cNvSpPr>
          <p:nvPr/>
        </p:nvSpPr>
        <p:spPr bwMode="auto">
          <a:xfrm>
            <a:off x="819150" y="2847975"/>
            <a:ext cx="596638" cy="2554545"/>
          </a:xfrm>
          <a:prstGeom prst="rect">
            <a:avLst/>
          </a:prstGeom>
          <a:noFill/>
          <a:ln w="12700">
            <a:noFill/>
            <a:miter lim="800000"/>
            <a:headEnd type="none" w="sm" len="sm"/>
            <a:tailEnd type="none" w="sm" len="sm"/>
          </a:ln>
        </p:spPr>
        <p:txBody>
          <a:bodyPr wrap="none">
            <a:spAutoFit/>
          </a:bodyPr>
          <a:lstStyle/>
          <a:p>
            <a:r>
              <a:rPr lang="zh-CN" altLang="en-US" sz="3200" b="1" dirty="0">
                <a:ea typeface="方正大黑简体" pitchFamily="2" charset="-122"/>
              </a:rPr>
              <a:t>软</a:t>
            </a:r>
            <a:endParaRPr lang="zh-CN" altLang="en-US" sz="3200" b="1" dirty="0">
              <a:ea typeface="方正大黑简体" pitchFamily="2" charset="-122"/>
            </a:endParaRPr>
          </a:p>
          <a:p>
            <a:r>
              <a:rPr lang="zh-CN" altLang="en-US" sz="3200" b="1" dirty="0">
                <a:ea typeface="方正大黑简体" pitchFamily="2" charset="-122"/>
              </a:rPr>
              <a:t>件</a:t>
            </a:r>
            <a:endParaRPr lang="zh-CN" altLang="en-US" sz="3200" b="1" dirty="0">
              <a:ea typeface="方正大黑简体" pitchFamily="2" charset="-122"/>
            </a:endParaRPr>
          </a:p>
          <a:p>
            <a:r>
              <a:rPr lang="zh-CN" altLang="en-US" sz="3200" b="1" dirty="0">
                <a:ea typeface="方正大黑简体" pitchFamily="2" charset="-122"/>
              </a:rPr>
              <a:t>生</a:t>
            </a:r>
            <a:endParaRPr lang="zh-CN" altLang="en-US" sz="3200" b="1" dirty="0">
              <a:ea typeface="方正大黑简体" pitchFamily="2" charset="-122"/>
            </a:endParaRPr>
          </a:p>
          <a:p>
            <a:r>
              <a:rPr lang="zh-CN" altLang="en-US" sz="3200" b="1" dirty="0">
                <a:ea typeface="方正大黑简体" pitchFamily="2" charset="-122"/>
              </a:rPr>
              <a:t>存</a:t>
            </a:r>
            <a:endParaRPr lang="zh-CN" altLang="en-US" sz="3200" b="1" dirty="0">
              <a:ea typeface="方正大黑简体" pitchFamily="2" charset="-122"/>
            </a:endParaRPr>
          </a:p>
          <a:p>
            <a:r>
              <a:rPr lang="zh-CN" altLang="en-US" sz="3200" b="1" dirty="0">
                <a:ea typeface="方正大黑简体" pitchFamily="2" charset="-122"/>
              </a:rPr>
              <a:t>期</a:t>
            </a:r>
            <a:endParaRPr lang="zh-CN" altLang="en-US" sz="3200" b="1" dirty="0">
              <a:ea typeface="方正大黑简体" pitchFamily="2" charset="-122"/>
            </a:endParaRPr>
          </a:p>
        </p:txBody>
      </p:sp>
      <p:sp>
        <p:nvSpPr>
          <p:cNvPr id="2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29" name="Rectangle 2"/>
          <p:cNvSpPr>
            <a:spLocks noGrp="1" noChangeArrowheads="1"/>
          </p:cNvSpPr>
          <p:nvPr>
            <p:ph type="title"/>
          </p:nvPr>
        </p:nvSpPr>
        <p:spPr>
          <a:xfrm>
            <a:off x="457200" y="211138"/>
            <a:ext cx="8229600" cy="1143000"/>
          </a:xfrm>
        </p:spPr>
        <p:txBody>
          <a:bodyPr/>
          <a:lstStyle/>
          <a:p>
            <a:pPr marL="342900" indent="-342900">
              <a:spcBef>
                <a:spcPct val="20000"/>
              </a:spcBef>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软件生存期</a:t>
            </a:r>
            <a:endParaRPr lang="zh-CN" altLang="en-US" sz="3600" dirty="0">
              <a:solidFill>
                <a:schemeClr val="bg1"/>
              </a:solidFil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113667" name="Rectangle 3"/>
          <p:cNvSpPr>
            <a:spLocks noGrp="1" noChangeArrowheads="1"/>
          </p:cNvSpPr>
          <p:nvPr>
            <p:ph type="body" idx="1"/>
          </p:nvPr>
        </p:nvSpPr>
        <p:spPr>
          <a:xfrm>
            <a:off x="457200" y="1474805"/>
            <a:ext cx="8229600" cy="4740277"/>
          </a:xfrm>
        </p:spPr>
        <p:txBody>
          <a:bodyPr/>
          <a:lstStyle/>
          <a:p>
            <a:pPr marL="571500" indent="-571500" eaLnBrk="1" hangingPunct="1">
              <a:buFont typeface="+mj-lt"/>
              <a:buAutoNum type="romanUcPeriod"/>
              <a:defRPr/>
            </a:pPr>
            <a:r>
              <a:rPr lang="zh-CN" altLang="en-US" b="1" dirty="0">
                <a:solidFill>
                  <a:srgbClr val="CC0000"/>
                </a:solidFill>
                <a:ea typeface="宋体" panose="02010600030101010101" pitchFamily="2" charset="-122"/>
              </a:rPr>
              <a:t>软件定义时期</a:t>
            </a:r>
            <a:endParaRPr lang="en-US" altLang="zh-CN" b="1" dirty="0">
              <a:solidFill>
                <a:srgbClr val="CC0000"/>
              </a:solidFill>
              <a:ea typeface="宋体" panose="02010600030101010101" pitchFamily="2" charset="-122"/>
            </a:endParaRPr>
          </a:p>
          <a:p>
            <a:pPr marL="571500" indent="-571500" eaLnBrk="1" hangingPunct="1">
              <a:buNone/>
              <a:defRPr/>
            </a:pPr>
            <a:endParaRPr lang="zh-CN" altLang="en-US" sz="1200" b="1" dirty="0">
              <a:solidFill>
                <a:srgbClr val="CC0000"/>
              </a:solidFill>
              <a:ea typeface="宋体" panose="02010600030101010101" pitchFamily="2"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确定总</a:t>
            </a:r>
            <a:r>
              <a:rPr lang="zh-CN" altLang="en-US" sz="2800" b="1" dirty="0">
                <a:effectLst>
                  <a:outerShdw blurRad="38100" dist="38100" dir="2700000" algn="tl">
                    <a:srgbClr val="000000">
                      <a:alpha val="43137"/>
                    </a:srgbClr>
                  </a:outerShdw>
                </a:effectLst>
                <a:ea typeface="仿宋_GB2312" pitchFamily="49" charset="-122"/>
              </a:rPr>
              <a:t>目标</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可行性</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导出</a:t>
            </a:r>
            <a:r>
              <a:rPr lang="zh-CN" altLang="en-US" sz="2800" b="1" dirty="0">
                <a:effectLst>
                  <a:outerShdw blurRad="38100" dist="38100" dir="2700000" algn="tl">
                    <a:srgbClr val="000000">
                      <a:alpha val="43137"/>
                    </a:srgbClr>
                  </a:outerShdw>
                </a:effectLst>
                <a:ea typeface="仿宋_GB2312" pitchFamily="49" charset="-122"/>
              </a:rPr>
              <a:t>策略</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系统功能</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估计</a:t>
            </a:r>
            <a:r>
              <a:rPr lang="zh-CN" altLang="en-US" sz="2800" b="1" dirty="0">
                <a:effectLst>
                  <a:outerShdw blurRad="38100" dist="38100" dir="2700000" algn="tl">
                    <a:srgbClr val="000000">
                      <a:alpha val="43137"/>
                    </a:srgbClr>
                  </a:outerShdw>
                </a:effectLst>
                <a:ea typeface="仿宋_GB2312" pitchFamily="49" charset="-122"/>
              </a:rPr>
              <a:t>资源</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成本</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制定工程</a:t>
            </a:r>
            <a:r>
              <a:rPr lang="zh-CN" altLang="en-US" sz="2800" b="1" dirty="0">
                <a:effectLst>
                  <a:outerShdw blurRad="38100" dist="38100" dir="2700000" algn="tl">
                    <a:srgbClr val="000000">
                      <a:alpha val="43137"/>
                    </a:srgbClr>
                  </a:outerShdw>
                </a:effectLst>
                <a:ea typeface="仿宋_GB2312" pitchFamily="49" charset="-122"/>
              </a:rPr>
              <a:t>进度表</a:t>
            </a:r>
            <a:endParaRPr lang="zh-CN" altLang="en-US" sz="2800" b="1" dirty="0">
              <a:effectLst>
                <a:outerShdw blurRad="38100" dist="38100" dir="2700000" algn="tl">
                  <a:srgbClr val="000000">
                    <a:alpha val="43137"/>
                  </a:srgbClr>
                </a:outerShdw>
              </a:effectLst>
              <a:ea typeface="仿宋_GB2312" pitchFamily="49" charset="-122"/>
            </a:endParaRPr>
          </a:p>
          <a:p>
            <a:pPr eaLnBrk="1" hangingPunct="1">
              <a:buClr>
                <a:schemeClr val="hlink"/>
              </a:buClr>
              <a:buSzPct val="50000"/>
              <a:buFontTx/>
              <a:buNone/>
              <a:defRPr/>
            </a:pPr>
            <a:endParaRPr lang="zh-CN" altLang="en-US" sz="2800" b="1" dirty="0">
              <a:effectLst>
                <a:outerShdw blurRad="38100" dist="38100" dir="2700000" algn="tl">
                  <a:srgbClr val="C0C0C0"/>
                </a:outerShdw>
              </a:effectLst>
              <a:latin typeface="Arial" panose="020B0604020202020204" pitchFamily="34" charset="0"/>
              <a:ea typeface="仿宋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00034" y="1428736"/>
            <a:ext cx="8072494" cy="5257800"/>
          </a:xfrm>
          <a:prstGeom prst="rect">
            <a:avLst/>
          </a:prstGeom>
          <a:noFill/>
          <a:ln w="9525">
            <a:noFill/>
            <a:miter lim="800000"/>
          </a:ln>
          <a:effectLst/>
        </p:spPr>
        <p:txBody>
          <a:bodyPr/>
          <a:lstStyle/>
          <a:p>
            <a:pPr marL="742950" indent="-742950">
              <a:lnSpc>
                <a:spcPct val="110000"/>
              </a:lnSpc>
              <a:spcBef>
                <a:spcPct val="20000"/>
              </a:spcBef>
              <a:buClr>
                <a:srgbClr val="C00000"/>
              </a:buClr>
              <a:buSzPct val="100000"/>
              <a:buFont typeface="+mj-ea"/>
              <a:buAutoNum type="circleNumDbPlain"/>
              <a:defRPr/>
            </a:pP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rPr>
              <a:t>问题定义</a:t>
            </a:r>
            <a:endParaRPr lang="zh-CN" altLang="en-US" sz="3200" b="1" kern="0" dirty="0">
              <a:latin typeface="宋体" panose="02010600030101010101" pitchFamily="2" charset="-122"/>
              <a:ea typeface="+mn-ea"/>
            </a:endParaRPr>
          </a:p>
          <a:p>
            <a:pPr marL="342900" indent="12700">
              <a:lnSpc>
                <a:spcPct val="110000"/>
              </a:lnSpc>
              <a:spcBef>
                <a:spcPct val="20000"/>
              </a:spcBef>
              <a:buFont typeface="Wingdings" panose="05000000000000000000" pitchFamily="2" charset="2"/>
              <a:buChar char="ü"/>
              <a:defRPr/>
            </a:pPr>
            <a:r>
              <a:rPr lang="zh-CN" altLang="en-US" sz="2400" b="1" kern="0" dirty="0">
                <a:solidFill>
                  <a:srgbClr val="3366FF"/>
                </a:solidFill>
                <a:latin typeface="+mn-lt"/>
                <a:ea typeface="+mn-ea"/>
              </a:rPr>
              <a:t>  </a:t>
            </a:r>
            <a:r>
              <a:rPr lang="zh-CN" altLang="en-US" sz="2400" b="1" kern="0" dirty="0">
                <a:solidFill>
                  <a:srgbClr val="3366FF"/>
                </a:solidFill>
                <a:effectLst>
                  <a:outerShdw blurRad="38100" dist="38100" dir="2700000" algn="tl">
                    <a:srgbClr val="000000">
                      <a:alpha val="43137"/>
                    </a:srgbClr>
                  </a:outerShdw>
                </a:effectLst>
                <a:ea typeface="仿宋_GB2312" pitchFamily="49" charset="-122"/>
              </a:rPr>
              <a:t>明确回答：</a:t>
            </a:r>
            <a:r>
              <a:rPr lang="zh-CN" altLang="en-US" sz="2400" b="1" kern="0" dirty="0">
                <a:latin typeface="+mn-lt"/>
                <a:ea typeface="仿宋_GB2312" pitchFamily="49" charset="-122"/>
              </a:rPr>
              <a:t>“要解决的问题是什么”。</a:t>
            </a:r>
            <a:endParaRPr lang="en-US" altLang="zh-CN" sz="2400" b="1" kern="0" dirty="0">
              <a:latin typeface="+mn-lt"/>
              <a:ea typeface="仿宋_GB2312" pitchFamily="49" charset="-122"/>
            </a:endParaRPr>
          </a:p>
          <a:p>
            <a:pPr marL="342900" indent="12700">
              <a:lnSpc>
                <a:spcPct val="110000"/>
              </a:lnSpc>
              <a:spcBef>
                <a:spcPct val="20000"/>
              </a:spcBef>
              <a:buFont typeface="Wingdings" panose="05000000000000000000" pitchFamily="2" charset="2"/>
              <a:buChar char="ü"/>
              <a:defRPr/>
            </a:pPr>
            <a:r>
              <a:rPr lang="en-US" altLang="zh-CN" sz="2400" b="1" kern="0" dirty="0">
                <a:solidFill>
                  <a:srgbClr val="3366FF"/>
                </a:solidFill>
                <a:effectLst>
                  <a:outerShdw blurRad="38100" dist="38100" dir="2700000" algn="tl">
                    <a:srgbClr val="000000">
                      <a:alpha val="43137"/>
                    </a:srgbClr>
                  </a:outerShdw>
                </a:effectLst>
                <a:ea typeface="仿宋_GB2312" pitchFamily="49" charset="-122"/>
              </a:rPr>
              <a:t> </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 输出（书面报告）：</a:t>
            </a:r>
            <a:r>
              <a:rPr lang="zh-CN" altLang="en-US" sz="2400" b="1" kern="0" dirty="0">
                <a:ea typeface="仿宋_GB2312" pitchFamily="49" charset="-122"/>
              </a:rPr>
              <a:t>要解决的</a:t>
            </a:r>
            <a:r>
              <a:rPr lang="zh-CN" altLang="en-US" sz="2400" b="1" kern="0" dirty="0">
                <a:latin typeface="+mn-lt"/>
                <a:ea typeface="仿宋_GB2312" pitchFamily="49" charset="-122"/>
              </a:rPr>
              <a:t>问题性质、工程目标和工程规模</a:t>
            </a:r>
            <a:endParaRPr lang="en-US" altLang="zh-CN" sz="2400" b="1" kern="0" dirty="0">
              <a:latin typeface="+mn-lt"/>
              <a:ea typeface="仿宋_GB2312" pitchFamily="49" charset="-122"/>
            </a:endParaRPr>
          </a:p>
          <a:p>
            <a:pPr marL="342900" indent="-342900">
              <a:lnSpc>
                <a:spcPct val="110000"/>
              </a:lnSpc>
              <a:spcBef>
                <a:spcPct val="20000"/>
              </a:spcBef>
              <a:defRPr/>
            </a:pPr>
            <a:endParaRPr lang="zh-CN" altLang="en-US" sz="2400" b="1" kern="0" dirty="0">
              <a:effectLst>
                <a:outerShdw blurRad="38100" dist="38100" dir="2700000" algn="tl">
                  <a:srgbClr val="C0C0C0"/>
                </a:outerShdw>
              </a:effectLst>
              <a:latin typeface="+mn-lt"/>
              <a:ea typeface="仿宋_GB2312" pitchFamily="49" charset="-122"/>
            </a:endParaRPr>
          </a:p>
          <a:p>
            <a:pPr marL="742950" indent="-742950">
              <a:lnSpc>
                <a:spcPct val="110000"/>
              </a:lnSpc>
              <a:spcBef>
                <a:spcPct val="20000"/>
              </a:spcBef>
              <a:buFont typeface="+mj-ea"/>
              <a:buAutoNum type="circleNumDbPlain" startAt="2"/>
              <a:defRPr/>
            </a:pP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rPr>
              <a:t>可行性研究</a:t>
            </a:r>
            <a:endParaRPr lang="zh-CN" altLang="en-US" sz="3200" b="1" kern="0" dirty="0">
              <a:latin typeface="宋体" panose="02010600030101010101" pitchFamily="2" charset="-122"/>
              <a:ea typeface="+mn-ea"/>
            </a:endParaRPr>
          </a:p>
          <a:p>
            <a:pPr marL="342900" indent="-69850">
              <a:lnSpc>
                <a:spcPct val="11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mn-lt"/>
                <a:ea typeface="+mn-ea"/>
              </a:rPr>
              <a:t>   </a:t>
            </a:r>
            <a:r>
              <a:rPr lang="zh-CN" altLang="en-US" sz="2400" b="1" kern="0" dirty="0">
                <a:solidFill>
                  <a:srgbClr val="3366FF"/>
                </a:solidFill>
                <a:effectLst>
                  <a:outerShdw blurRad="38100" dist="38100" dir="2700000" algn="tl">
                    <a:srgbClr val="000000">
                      <a:alpha val="43137"/>
                    </a:srgbClr>
                  </a:outerShdw>
                </a:effectLst>
                <a:ea typeface="仿宋_GB2312" pitchFamily="49" charset="-122"/>
              </a:rPr>
              <a:t>明确回</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答：</a:t>
            </a:r>
            <a:r>
              <a:rPr lang="zh-CN" altLang="en-US" sz="2400" b="1" kern="0" dirty="0">
                <a:latin typeface="+mn-lt"/>
                <a:ea typeface="仿宋_GB2312" pitchFamily="49" charset="-122"/>
              </a:rPr>
              <a:t>“上一个阶段所确定的要解决的问题</a:t>
            </a:r>
            <a:r>
              <a:rPr lang="zh-CN" altLang="en-US" sz="2400" b="1" kern="0" dirty="0">
                <a:solidFill>
                  <a:srgbClr val="00B050"/>
                </a:solidFill>
                <a:latin typeface="+mn-lt"/>
                <a:ea typeface="仿宋_GB2312" pitchFamily="49" charset="-122"/>
              </a:rPr>
              <a:t>是否有行得通的解决办法</a:t>
            </a:r>
            <a:r>
              <a:rPr lang="zh-CN" altLang="en-US" sz="2400" b="1" kern="0" dirty="0">
                <a:latin typeface="+mn-lt"/>
                <a:ea typeface="仿宋_GB2312" pitchFamily="49" charset="-122"/>
              </a:rPr>
              <a:t>”。</a:t>
            </a:r>
            <a:endParaRPr lang="en-US" altLang="zh-CN" sz="2400" b="1" kern="0" dirty="0">
              <a:latin typeface="+mn-lt"/>
              <a:ea typeface="仿宋_GB2312" pitchFamily="49" charset="-122"/>
            </a:endParaRPr>
          </a:p>
          <a:p>
            <a:pPr marL="342900" indent="-69850">
              <a:lnSpc>
                <a:spcPct val="110000"/>
              </a:lnSpc>
              <a:spcBef>
                <a:spcPct val="20000"/>
              </a:spcBef>
              <a:buFont typeface="Wingdings" panose="05000000000000000000" pitchFamily="2" charset="2"/>
              <a:buChar char="ü"/>
              <a:defRPr/>
            </a:pPr>
            <a:r>
              <a:rPr lang="en-US" altLang="zh-CN" sz="2400" b="1" kern="0" dirty="0">
                <a:solidFill>
                  <a:srgbClr val="3366FF"/>
                </a:solidFill>
                <a:effectLst>
                  <a:outerShdw blurRad="38100" dist="38100" dir="2700000" algn="tl">
                    <a:srgbClr val="000000">
                      <a:alpha val="43137"/>
                    </a:srgbClr>
                  </a:outerShdw>
                </a:effectLst>
                <a:ea typeface="仿宋_GB2312" pitchFamily="49" charset="-122"/>
              </a:rPr>
              <a:t>  </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 输出（可行性研究报告）：</a:t>
            </a:r>
            <a:r>
              <a:rPr lang="zh-CN" altLang="en-US" sz="2400" b="1" kern="0" dirty="0">
                <a:latin typeface="+mn-lt"/>
                <a:ea typeface="仿宋_GB2312" pitchFamily="49" charset="-122"/>
              </a:rPr>
              <a:t>从</a:t>
            </a:r>
            <a:r>
              <a:rPr lang="zh-CN" altLang="en-US" sz="2400" b="1" kern="0" dirty="0">
                <a:solidFill>
                  <a:srgbClr val="00B050"/>
                </a:solidFill>
                <a:latin typeface="+mn-lt"/>
                <a:ea typeface="仿宋_GB2312" pitchFamily="49" charset="-122"/>
              </a:rPr>
              <a:t>技术、经济</a:t>
            </a:r>
            <a:r>
              <a:rPr lang="zh-CN" altLang="en-US" sz="2400" b="1" kern="0" dirty="0">
                <a:latin typeface="+mn-lt"/>
                <a:ea typeface="仿宋_GB2312" pitchFamily="49" charset="-122"/>
              </a:rPr>
              <a:t>和</a:t>
            </a:r>
            <a:r>
              <a:rPr lang="zh-CN" altLang="en-US" sz="2400" b="1" kern="0" dirty="0">
                <a:solidFill>
                  <a:srgbClr val="00B050"/>
                </a:solidFill>
                <a:latin typeface="+mn-lt"/>
                <a:ea typeface="仿宋_GB2312" pitchFamily="49" charset="-122"/>
              </a:rPr>
              <a:t>社会</a:t>
            </a:r>
            <a:r>
              <a:rPr lang="zh-CN" altLang="en-US" sz="2400" b="1" kern="0" dirty="0">
                <a:latin typeface="+mn-lt"/>
                <a:ea typeface="仿宋_GB2312" pitchFamily="49" charset="-122"/>
              </a:rPr>
              <a:t>因素等方面研究论证各方案的可行性。</a:t>
            </a:r>
            <a:r>
              <a:rPr lang="zh-CN" altLang="en-US" sz="2000" b="1" kern="0" dirty="0">
                <a:latin typeface="宋体" panose="02010600030101010101" pitchFamily="2" charset="-122"/>
                <a:ea typeface="+mn-ea"/>
              </a:rPr>
              <a:t> </a:t>
            </a:r>
            <a:r>
              <a:rPr lang="zh-CN" altLang="en-US" sz="2400" b="1" kern="0" dirty="0">
                <a:solidFill>
                  <a:srgbClr val="FF0000"/>
                </a:solidFill>
                <a:latin typeface="宋体" panose="02010600030101010101" pitchFamily="2" charset="-122"/>
                <a:ea typeface="宋体" panose="02010600030101010101" pitchFamily="2" charset="-122"/>
              </a:rPr>
              <a:t>为决策提供依据。      </a:t>
            </a:r>
            <a:endParaRPr lang="zh-CN" altLang="en-US" sz="2400" b="1" kern="0" dirty="0">
              <a:solidFill>
                <a:srgbClr val="FF0000"/>
              </a:solidFill>
              <a:latin typeface="宋体" panose="02010600030101010101" pitchFamily="2" charset="-122"/>
              <a:ea typeface="宋体" panose="02010600030101010101" pitchFamily="2" charset="-122"/>
            </a:endParaRPr>
          </a:p>
        </p:txBody>
      </p:sp>
      <p:sp>
        <p:nvSpPr>
          <p:cNvPr id="33795"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Rectangle 2"/>
          <p:cNvSpPr txBox="1">
            <a:spLocks noChangeArrowheads="1"/>
          </p:cNvSpPr>
          <p:nvPr/>
        </p:nvSpPr>
        <p:spPr bwMode="auto">
          <a:xfrm>
            <a:off x="684213" y="1376354"/>
            <a:ext cx="7772400" cy="838200"/>
          </a:xfrm>
          <a:prstGeom prst="rect">
            <a:avLst/>
          </a:prstGeom>
          <a:noFill/>
          <a:ln w="9525">
            <a:noFill/>
            <a:miter lim="800000"/>
          </a:ln>
          <a:effectLst/>
        </p:spPr>
        <p:txBody>
          <a:bodyPr anchor="ctr"/>
          <a:lstStyle/>
          <a:p>
            <a:pPr marL="742950" indent="-742950">
              <a:buFont typeface="+mj-ea"/>
              <a:buAutoNum type="circleNumDbPlain" startAt="3"/>
              <a:defRPr/>
            </a:pPr>
            <a:r>
              <a:rPr lang="en-US" altLang="zh-CN"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rPr>
              <a:t> </a:t>
            </a: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rPr>
              <a:t>需求分析和定义</a:t>
            </a:r>
            <a:endPar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endParaRPr>
          </a:p>
        </p:txBody>
      </p:sp>
      <p:sp>
        <p:nvSpPr>
          <p:cNvPr id="6" name="Rectangle 3"/>
          <p:cNvSpPr txBox="1">
            <a:spLocks noChangeArrowheads="1"/>
          </p:cNvSpPr>
          <p:nvPr/>
        </p:nvSpPr>
        <p:spPr bwMode="auto">
          <a:xfrm>
            <a:off x="982663" y="2311422"/>
            <a:ext cx="7732741" cy="3760784"/>
          </a:xfrm>
          <a:prstGeom prst="rect">
            <a:avLst/>
          </a:prstGeom>
          <a:noFill/>
          <a:ln w="9525">
            <a:noFill/>
            <a:miter lim="800000"/>
          </a:ln>
          <a:effectLst/>
        </p:spPr>
        <p:txBody>
          <a:bodyPr/>
          <a:lstStyle/>
          <a:p>
            <a:pPr marL="535305" indent="-535305">
              <a:lnSpc>
                <a:spcPct val="15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准确地回答：</a:t>
            </a:r>
            <a:r>
              <a:rPr lang="zh-CN" altLang="en-US" sz="2400" b="1" kern="0" dirty="0">
                <a:solidFill>
                  <a:srgbClr val="00B050"/>
                </a:solidFill>
                <a:latin typeface="宋体" panose="02010600030101010101" pitchFamily="2" charset="-122"/>
                <a:ea typeface="宋体" panose="02010600030101010101" pitchFamily="2" charset="-122"/>
              </a:rPr>
              <a:t>“目标系统必须做什么”</a:t>
            </a:r>
            <a:r>
              <a:rPr lang="zh-CN" altLang="en-US" sz="2400" b="1" kern="0" dirty="0">
                <a:latin typeface="宋体" panose="02010600030101010101" pitchFamily="2" charset="-122"/>
                <a:ea typeface="宋体" panose="02010600030101010101" pitchFamily="2" charset="-122"/>
              </a:rPr>
              <a:t>这个问题。</a:t>
            </a:r>
            <a:endParaRPr lang="en-US" altLang="zh-CN" sz="2400" b="1" kern="0" dirty="0">
              <a:latin typeface="宋体" panose="02010600030101010101" pitchFamily="2" charset="-122"/>
              <a:ea typeface="宋体" panose="02010600030101010101" pitchFamily="2" charset="-122"/>
            </a:endParaRPr>
          </a:p>
          <a:p>
            <a:pPr marL="535305" indent="-535305">
              <a:lnSpc>
                <a:spcPct val="15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分析内容：</a:t>
            </a:r>
            <a:r>
              <a:rPr lang="zh-CN" altLang="en-US" sz="2400" b="1" kern="0" dirty="0">
                <a:latin typeface="宋体" panose="02010600030101010101" pitchFamily="2" charset="-122"/>
                <a:ea typeface="宋体" panose="02010600030101010101" pitchFamily="2" charset="-122"/>
              </a:rPr>
              <a:t>对目标系统提出</a:t>
            </a:r>
            <a:r>
              <a:rPr lang="zh-CN" altLang="en-US" sz="2400" b="1" kern="0" dirty="0">
                <a:solidFill>
                  <a:srgbClr val="00B050"/>
                </a:solidFill>
                <a:latin typeface="宋体" panose="02010600030101010101" pitchFamily="2" charset="-122"/>
                <a:ea typeface="宋体" panose="02010600030101010101" pitchFamily="2" charset="-122"/>
              </a:rPr>
              <a:t>完整、准确、清晰、具体</a:t>
            </a:r>
            <a:r>
              <a:rPr lang="zh-CN" altLang="en-US" sz="2400" b="1" kern="0" dirty="0">
                <a:latin typeface="宋体" panose="02010600030101010101" pitchFamily="2" charset="-122"/>
                <a:ea typeface="宋体" panose="02010600030101010101" pitchFamily="2" charset="-122"/>
              </a:rPr>
              <a:t>的要求。对用户提出的需求进行分析并给出详细的定义。</a:t>
            </a:r>
            <a:endParaRPr lang="en-US" altLang="zh-CN" sz="2400" b="1" kern="0" dirty="0">
              <a:latin typeface="宋体" panose="02010600030101010101" pitchFamily="2" charset="-122"/>
              <a:ea typeface="宋体" panose="02010600030101010101" pitchFamily="2" charset="-122"/>
            </a:endParaRPr>
          </a:p>
          <a:p>
            <a:pPr marL="342900" indent="-342900">
              <a:lnSpc>
                <a:spcPct val="150000"/>
              </a:lnSpc>
              <a:spcBef>
                <a:spcPct val="20000"/>
              </a:spcBef>
              <a:buFont typeface="Wingdings" panose="05000000000000000000" pitchFamily="2" charset="2"/>
              <a:buChar char="ü"/>
              <a:defRPr/>
            </a:pPr>
            <a:r>
              <a:rPr lang="zh-CN" altLang="en-US" sz="2400" b="1" kern="0" dirty="0">
                <a:latin typeface="宋体" panose="02010600030101010101" pitchFamily="2" charset="-122"/>
                <a:ea typeface="宋体" panose="02010600030101010101" pitchFamily="2" charset="-122"/>
              </a:rPr>
              <a:t> </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输出（软件需求说明书、或系统功能说明书、初步的系统用户手册）：</a:t>
            </a:r>
            <a:r>
              <a:rPr lang="zh-CN" altLang="en-US" sz="2400" b="1" kern="0" dirty="0">
                <a:solidFill>
                  <a:srgbClr val="FF0000"/>
                </a:solidFill>
                <a:latin typeface="宋体" panose="02010600030101010101" pitchFamily="2" charset="-122"/>
                <a:ea typeface="宋体" panose="02010600030101010101" pitchFamily="2" charset="-122"/>
              </a:rPr>
              <a:t>提交管理机构评审</a:t>
            </a:r>
            <a:endParaRPr lang="zh-CN" altLang="en-US" sz="2400" b="1" kern="0" dirty="0">
              <a:solidFill>
                <a:srgbClr val="FF0000"/>
              </a:solidFill>
              <a:latin typeface="宋体" panose="02010600030101010101" pitchFamily="2" charset="-122"/>
              <a:ea typeface="宋体" panose="02010600030101010101" pitchFamily="2"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5843" name="Rectangle 3"/>
          <p:cNvSpPr>
            <a:spLocks noGrp="1" noChangeArrowheads="1"/>
          </p:cNvSpPr>
          <p:nvPr>
            <p:ph type="body" idx="1"/>
          </p:nvPr>
        </p:nvSpPr>
        <p:spPr>
          <a:xfrm>
            <a:off x="457200" y="1482717"/>
            <a:ext cx="8229600" cy="731837"/>
          </a:xfrm>
        </p:spPr>
        <p:txBody>
          <a:bodyPr/>
          <a:lstStyle/>
          <a:p>
            <a:pPr marL="571500" indent="-571500" eaLnBrk="1" hangingPunct="1">
              <a:buFont typeface="+mj-lt"/>
              <a:buAutoNum type="romanUcPeriod" startAt="2"/>
            </a:pPr>
            <a:r>
              <a:rPr lang="zh-CN" altLang="en-US" b="1" dirty="0">
                <a:solidFill>
                  <a:srgbClr val="CC0000"/>
                </a:solidFill>
                <a:ea typeface="宋体" panose="02010600030101010101" pitchFamily="2" charset="-122"/>
              </a:rPr>
              <a:t>软件开发时期</a:t>
            </a:r>
            <a:endParaRPr lang="zh-CN" altLang="en-US" b="1" dirty="0">
              <a:solidFill>
                <a:srgbClr val="CC0000"/>
              </a:solidFill>
              <a:ea typeface="宋体" panose="02010600030101010101" pitchFamily="2" charset="-122"/>
            </a:endParaRPr>
          </a:p>
          <a:p>
            <a:pPr eaLnBrk="1" hangingPunct="1">
              <a:buFontTx/>
              <a:buNone/>
            </a:pP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a:p>
            <a:pPr eaLnBrk="1" hangingPunct="1">
              <a:buFontTx/>
              <a:buNone/>
            </a:pPr>
            <a:endParaRPr lang="zh-CN" altLang="en-US" dirty="0">
              <a:ea typeface="宋体" panose="02010600030101010101" pitchFamily="2"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8" name="图示 7"/>
          <p:cNvGraphicFramePr/>
          <p:nvPr/>
        </p:nvGraphicFramePr>
        <p:xfrm>
          <a:off x="642910" y="2214554"/>
          <a:ext cx="821537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6" name="Rectangle 2"/>
          <p:cNvSpPr txBox="1">
            <a:spLocks noChangeArrowheads="1"/>
          </p:cNvSpPr>
          <p:nvPr/>
        </p:nvSpPr>
        <p:spPr bwMode="auto">
          <a:xfrm>
            <a:off x="357158" y="1433514"/>
            <a:ext cx="6643705" cy="2566990"/>
          </a:xfrm>
          <a:prstGeom prst="rect">
            <a:avLst/>
          </a:prstGeom>
          <a:noFill/>
          <a:ln w="9525">
            <a:solidFill>
              <a:schemeClr val="tx1"/>
            </a:solidFill>
            <a:prstDash val="solid"/>
            <a:miter lim="800000"/>
          </a:ln>
          <a:effectLst/>
        </p:spPr>
        <p:txBody>
          <a:bodyPr/>
          <a:lstStyle/>
          <a:p>
            <a:pPr marL="514350" indent="-514350">
              <a:lnSpc>
                <a:spcPct val="110000"/>
              </a:lnSpc>
              <a:spcBef>
                <a:spcPct val="20000"/>
              </a:spcBef>
              <a:buFont typeface="+mj-ea"/>
              <a:buAutoNum type="circleNumDbPlain" startAt="4"/>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概要设计</a:t>
            </a:r>
            <a:endParaRPr lang="zh-CN" altLang="en-US" sz="2800" b="1" kern="0" dirty="0">
              <a:latin typeface="宋体" panose="02010600030101010101" pitchFamily="2" charset="-122"/>
              <a:ea typeface="+mn-ea"/>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概括地回答：</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“怎样实现目标系统</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设计内容：</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设计程序的体系结构，即确定程序的组成模块，确定模块间的关系。</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软件的概要设计说明书。</a:t>
            </a:r>
            <a:endPar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5" name="Rectangle 2"/>
          <p:cNvSpPr txBox="1">
            <a:spLocks noChangeArrowheads="1"/>
          </p:cNvSpPr>
          <p:nvPr/>
        </p:nvSpPr>
        <p:spPr bwMode="auto">
          <a:xfrm>
            <a:off x="357158" y="4071942"/>
            <a:ext cx="6643734" cy="2390808"/>
          </a:xfrm>
          <a:prstGeom prst="rect">
            <a:avLst/>
          </a:prstGeom>
          <a:noFill/>
          <a:ln w="9525" cmpd="sng">
            <a:solidFill>
              <a:schemeClr val="tx1"/>
            </a:solidFill>
            <a:miter lim="800000"/>
          </a:ln>
          <a:effectLst/>
        </p:spPr>
        <p:txBody>
          <a:bodyPr/>
          <a:lstStyle/>
          <a:p>
            <a:pPr marL="514350" indent="-514350">
              <a:lnSpc>
                <a:spcPct val="110000"/>
              </a:lnSpc>
              <a:spcBef>
                <a:spcPct val="20000"/>
              </a:spcBef>
              <a:buFont typeface="+mj-ea"/>
              <a:buAutoNum type="circleNumDbPlain" startAt="5"/>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详细设计</a:t>
            </a:r>
            <a:endParaRPr lang="zh-CN" altLang="en-US" sz="2800" b="1" kern="0" dirty="0">
              <a:latin typeface="宋体" panose="02010600030101010101" pitchFamily="2" charset="-122"/>
              <a:ea typeface="+mn-ea"/>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详细回答：</a:t>
            </a:r>
            <a:r>
              <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“应怎样具体实现这个系统？</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设计内容：</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详细地设计每个模块，确定实现模块功能所需要的算法和数据结构。</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软件的详细设计说明书。</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grpSp>
        <p:nvGrpSpPr>
          <p:cNvPr id="41" name="组合 40"/>
          <p:cNvGrpSpPr/>
          <p:nvPr/>
        </p:nvGrpSpPr>
        <p:grpSpPr>
          <a:xfrm>
            <a:off x="7048580" y="1500174"/>
            <a:ext cx="881006" cy="5016758"/>
            <a:chOff x="7048580" y="1500174"/>
            <a:chExt cx="881006" cy="5016758"/>
          </a:xfrm>
        </p:grpSpPr>
        <p:sp>
          <p:nvSpPr>
            <p:cNvPr id="7" name="TextBox 6"/>
            <p:cNvSpPr txBox="1"/>
            <p:nvPr/>
          </p:nvSpPr>
          <p:spPr>
            <a:xfrm>
              <a:off x="7500958" y="1500174"/>
              <a:ext cx="428628" cy="5016758"/>
            </a:xfrm>
            <a:prstGeom prst="rect">
              <a:avLst/>
            </a:prstGeom>
            <a:noFill/>
            <a:ln cmpd="sng">
              <a:solidFill>
                <a:schemeClr val="tx1"/>
              </a:solidFill>
              <a:prstDash val="solid"/>
            </a:ln>
          </p:spPr>
          <p:txBody>
            <a:bodyPr wrap="square" rtlCol="0">
              <a:spAutoFit/>
            </a:bodyPr>
            <a:lstStyle/>
            <a:p>
              <a:r>
                <a:rPr lang="zh-CN" altLang="en-US" sz="2000" b="1" dirty="0">
                  <a:solidFill>
                    <a:srgbClr val="00B050"/>
                  </a:solidFill>
                  <a:latin typeface="宋体" panose="02010600030101010101" pitchFamily="2" charset="-122"/>
                  <a:ea typeface="宋体" panose="02010600030101010101" pitchFamily="2" charset="-122"/>
                </a:rPr>
                <a:t>编写</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单元测试计划</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 集成测试计划</a:t>
              </a:r>
              <a:endParaRPr lang="zh-CN" altLang="en-US" sz="2000" b="1" dirty="0">
                <a:solidFill>
                  <a:srgbClr val="00B050"/>
                </a:solidFill>
                <a:latin typeface="宋体" panose="02010600030101010101" pitchFamily="2" charset="-122"/>
                <a:ea typeface="宋体" panose="02010600030101010101" pitchFamily="2" charset="-122"/>
              </a:endParaRPr>
            </a:p>
          </p:txBody>
        </p:sp>
        <p:sp>
          <p:nvSpPr>
            <p:cNvPr id="36" name="右箭头 35"/>
            <p:cNvSpPr/>
            <p:nvPr/>
          </p:nvSpPr>
          <p:spPr>
            <a:xfrm>
              <a:off x="7048580" y="2214554"/>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右箭头 38"/>
            <p:cNvSpPr/>
            <p:nvPr/>
          </p:nvSpPr>
          <p:spPr>
            <a:xfrm>
              <a:off x="7048580" y="4929198"/>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42" name="组合 41"/>
          <p:cNvGrpSpPr/>
          <p:nvPr/>
        </p:nvGrpSpPr>
        <p:grpSpPr>
          <a:xfrm>
            <a:off x="8001024" y="2428868"/>
            <a:ext cx="928694" cy="3170099"/>
            <a:chOff x="8001024" y="2428868"/>
            <a:chExt cx="928694" cy="3170099"/>
          </a:xfrm>
        </p:grpSpPr>
        <p:sp>
          <p:nvSpPr>
            <p:cNvPr id="8" name="TextBox 7"/>
            <p:cNvSpPr txBox="1"/>
            <p:nvPr/>
          </p:nvSpPr>
          <p:spPr>
            <a:xfrm>
              <a:off x="8501090" y="2428868"/>
              <a:ext cx="428628" cy="3170099"/>
            </a:xfrm>
            <a:prstGeom prst="rect">
              <a:avLst/>
            </a:prstGeom>
            <a:noFill/>
            <a:ln>
              <a:solidFill>
                <a:schemeClr val="tx1"/>
              </a:solidFill>
              <a:prstDash val="solid"/>
            </a:ln>
          </p:spPr>
          <p:txBody>
            <a:bodyPr wrap="square" rtlCol="0">
              <a:spAutoFit/>
            </a:bodyPr>
            <a:lstStyle/>
            <a:p>
              <a:endParaRPr lang="en-US" altLang="zh-CN" sz="2000" b="1" dirty="0">
                <a:solidFill>
                  <a:srgbClr val="00B050"/>
                </a:solidFill>
                <a:latin typeface="宋体" panose="02010600030101010101" pitchFamily="2" charset="-122"/>
                <a:ea typeface="宋体" panose="02010600030101010101" pitchFamily="2" charset="-122"/>
              </a:endParaRPr>
            </a:p>
            <a:p>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执行设计评审</a:t>
              </a:r>
              <a:endParaRPr lang="en-US" altLang="zh-CN" sz="2000" b="1" dirty="0">
                <a:solidFill>
                  <a:srgbClr val="FF0000"/>
                </a:solidFill>
                <a:latin typeface="宋体" panose="02010600030101010101" pitchFamily="2" charset="-122"/>
                <a:ea typeface="宋体" panose="02010600030101010101" pitchFamily="2" charset="-122"/>
              </a:endParaRPr>
            </a:p>
            <a:p>
              <a:endParaRPr lang="en-US" altLang="zh-CN" sz="2000" b="1" dirty="0">
                <a:solidFill>
                  <a:srgbClr val="00B050"/>
                </a:solidFill>
                <a:latin typeface="宋体" panose="02010600030101010101" pitchFamily="2" charset="-122"/>
                <a:ea typeface="宋体" panose="02010600030101010101" pitchFamily="2" charset="-122"/>
              </a:endParaRPr>
            </a:p>
            <a:p>
              <a:endParaRPr lang="zh-CN" altLang="en-US" sz="2000" b="1" dirty="0">
                <a:solidFill>
                  <a:srgbClr val="00B050"/>
                </a:solidFill>
                <a:latin typeface="宋体" panose="02010600030101010101" pitchFamily="2" charset="-122"/>
                <a:ea typeface="宋体" panose="02010600030101010101" pitchFamily="2" charset="-122"/>
              </a:endParaRPr>
            </a:p>
          </p:txBody>
        </p:sp>
        <p:sp>
          <p:nvSpPr>
            <p:cNvPr id="40" name="右箭头 39"/>
            <p:cNvSpPr/>
            <p:nvPr/>
          </p:nvSpPr>
          <p:spPr>
            <a:xfrm>
              <a:off x="8001024" y="371475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Rectangle 2"/>
          <p:cNvSpPr txBox="1">
            <a:spLocks noChangeArrowheads="1"/>
          </p:cNvSpPr>
          <p:nvPr/>
        </p:nvSpPr>
        <p:spPr bwMode="auto">
          <a:xfrm>
            <a:off x="428625" y="1500189"/>
            <a:ext cx="8286750" cy="1857373"/>
          </a:xfrm>
          <a:prstGeom prst="rect">
            <a:avLst/>
          </a:prstGeom>
          <a:noFill/>
          <a:ln w="0">
            <a:solidFill>
              <a:schemeClr val="bg1"/>
            </a:solidFill>
            <a:prstDash val="solid"/>
            <a:miter lim="800000"/>
          </a:ln>
          <a:effectLst/>
        </p:spPr>
        <p:txBody>
          <a:bodyPr/>
          <a:lstStyle/>
          <a:p>
            <a:pPr marL="514350" indent="-514350">
              <a:lnSpc>
                <a:spcPct val="120000"/>
              </a:lnSpc>
              <a:spcBef>
                <a:spcPct val="20000"/>
              </a:spcBef>
              <a:buFont typeface="+mj-ea"/>
              <a:buAutoNum type="circleNumDbPlain" startAt="6"/>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程序编码和单元测试</a:t>
            </a:r>
            <a:endParaRPr lang="zh-CN" altLang="en-US" sz="2800" b="1" kern="0" dirty="0">
              <a:solidFill>
                <a:schemeClr val="hlink"/>
              </a:solidFill>
              <a:effectLst>
                <a:outerShdw blurRad="38100" dist="38100" dir="2700000" algn="tl">
                  <a:srgbClr val="C0C0C0"/>
                </a:outerShdw>
              </a:effectLst>
              <a:latin typeface="Arial Narrow" pitchFamily="34" charset="0"/>
              <a:ea typeface="仿宋_GB2312" pitchFamily="49" charset="-122"/>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实现：</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正确的、容易理解的、容易维护的程序模块。</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源程序、详尽的程序说明和单元测试报告。</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Rectangle 2"/>
          <p:cNvSpPr txBox="1">
            <a:spLocks noChangeArrowheads="1"/>
          </p:cNvSpPr>
          <p:nvPr/>
        </p:nvSpPr>
        <p:spPr bwMode="auto">
          <a:xfrm>
            <a:off x="428596" y="3357562"/>
            <a:ext cx="8286750" cy="2857520"/>
          </a:xfrm>
          <a:prstGeom prst="rect">
            <a:avLst/>
          </a:prstGeom>
          <a:noFill/>
          <a:ln w="0">
            <a:solidFill>
              <a:schemeClr val="bg1"/>
            </a:solidFill>
            <a:prstDash val="solid"/>
            <a:miter lim="800000"/>
          </a:ln>
          <a:effectLst/>
        </p:spPr>
        <p:txBody>
          <a:bodyPr/>
          <a:lstStyle/>
          <a:p>
            <a:pPr marL="514350" indent="-514350">
              <a:lnSpc>
                <a:spcPct val="120000"/>
              </a:lnSpc>
              <a:spcBef>
                <a:spcPct val="20000"/>
              </a:spcBef>
              <a:buFont typeface="+mj-ea"/>
              <a:buAutoNum type="circleNumDbPlain" startAt="7"/>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集成测试和系统测试</a:t>
            </a:r>
            <a:endParaRPr lang="zh-CN" altLang="en-US" sz="2800" b="1" kern="0" dirty="0">
              <a:solidFill>
                <a:schemeClr val="hlink"/>
              </a:solidFill>
              <a:effectLst>
                <a:outerShdw blurRad="38100" dist="38100" dir="2700000" algn="tl">
                  <a:srgbClr val="C0C0C0"/>
                </a:outerShdw>
              </a:effectLst>
              <a:latin typeface="Arial Narrow" pitchFamily="34" charset="0"/>
              <a:ea typeface="仿宋_GB2312" pitchFamily="49" charset="-122"/>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集成测试实现：对模块的组装和连接测试</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及相应的调试</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，使软件达到预定的要求。</a:t>
            </a:r>
            <a:endPar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系统测试实现：</a:t>
            </a:r>
            <a:r>
              <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根据需求规格说明，逐项测试并确认</a:t>
            </a:r>
            <a:endPar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测试计划、详细测试方案以及实际测试结果等。</a:t>
            </a:r>
            <a:r>
              <a:rPr kumimoji="1" lang="zh-CN" altLang="en-US" sz="2400" b="1" kern="0" dirty="0">
                <a:solidFill>
                  <a:srgbClr val="00808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 </a:t>
            </a:r>
            <a:endParaRPr kumimoji="1" lang="zh-CN" altLang="en-US" sz="2400" b="1" kern="0" dirty="0">
              <a:solidFill>
                <a:srgbClr val="00808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8915" name="Rectangle 3"/>
          <p:cNvSpPr>
            <a:spLocks noGrp="1" noChangeArrowheads="1"/>
          </p:cNvSpPr>
          <p:nvPr>
            <p:ph type="body" idx="1"/>
          </p:nvPr>
        </p:nvSpPr>
        <p:spPr>
          <a:xfrm>
            <a:off x="357158" y="1428736"/>
            <a:ext cx="8401080" cy="2071702"/>
          </a:xfrm>
        </p:spPr>
        <p:txBody>
          <a:bodyPr/>
          <a:lstStyle/>
          <a:p>
            <a:pPr marL="609600" indent="-609600" eaLnBrk="1" hangingPunct="1">
              <a:buFont typeface="+mj-lt"/>
              <a:buAutoNum type="romanUcPeriod" startAt="3"/>
            </a:pPr>
            <a:r>
              <a:rPr lang="zh-CN" altLang="en-US" b="1" dirty="0">
                <a:solidFill>
                  <a:srgbClr val="CC0000"/>
                </a:solidFill>
                <a:ea typeface="宋体" panose="02010600030101010101" pitchFamily="2" charset="-122"/>
              </a:rPr>
              <a:t>软件运行维护时期</a:t>
            </a:r>
            <a:endParaRPr lang="zh-CN" altLang="en-US" b="1" dirty="0">
              <a:solidFill>
                <a:srgbClr val="CC0000"/>
              </a:solidFill>
              <a:ea typeface="宋体" panose="02010600030101010101" pitchFamily="2" charset="-122"/>
            </a:endParaRPr>
          </a:p>
          <a:p>
            <a:pPr marL="609600" indent="-609600" eaLnBrk="1" hangingPunct="1">
              <a:buFont typeface="+mj-ea"/>
              <a:buAutoNum type="circleNumDbPlain" startAt="8"/>
            </a:pPr>
            <a:r>
              <a:rPr lang="zh-CN" altLang="en-US" sz="2800" b="1" dirty="0">
                <a:solidFill>
                  <a:srgbClr val="C00000"/>
                </a:solidFill>
                <a:effectLst>
                  <a:outerShdw blurRad="38100" dist="38100" dir="2700000" algn="tl">
                    <a:srgbClr val="000000">
                      <a:alpha val="43137"/>
                    </a:srgbClr>
                  </a:outerShdw>
                </a:effectLst>
                <a:latin typeface="楷体_GB2312" pitchFamily="49" charset="-122"/>
                <a:ea typeface="楷体_GB2312" pitchFamily="49" charset="-122"/>
              </a:rPr>
              <a:t>维护</a:t>
            </a:r>
            <a:endParaRPr lang="en-US" altLang="zh-CN" sz="2800" b="1" dirty="0">
              <a:solidFill>
                <a:srgbClr val="C00000"/>
              </a:solidFill>
              <a:effectLst>
                <a:outerShdw blurRad="38100" dist="38100" dir="2700000" algn="tl">
                  <a:srgbClr val="000000">
                    <a:alpha val="43137"/>
                  </a:srgbClr>
                </a:outerShdw>
              </a:effectLst>
              <a:latin typeface="楷体_GB2312" pitchFamily="49" charset="-122"/>
              <a:ea typeface="楷体_GB2312" pitchFamily="49" charset="-122"/>
            </a:endParaRPr>
          </a:p>
          <a:p>
            <a:pPr marL="0" indent="535305" eaLnBrk="1" hangingPunct="1">
              <a:buFontTx/>
              <a:buNone/>
            </a:pPr>
            <a:r>
              <a:rPr lang="zh-CN" altLang="en-US" sz="28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目的：</a:t>
            </a:r>
            <a:r>
              <a:rPr lang="zh-CN" altLang="en-US" sz="2800" b="1" dirty="0">
                <a:latin typeface="楷体_GB2312" pitchFamily="49" charset="-122"/>
                <a:ea typeface="楷体_GB2312" pitchFamily="49" charset="-122"/>
              </a:rPr>
              <a:t>使软件能持久地满足用户的需要，通常有</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类维护活动：</a:t>
            </a:r>
            <a:endParaRPr lang="zh-CN" altLang="en-US" sz="2800" b="1"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
        <p:nvSpPr>
          <p:cNvPr id="5" name="Rectangle 3"/>
          <p:cNvSpPr txBox="1">
            <a:spLocks noChangeArrowheads="1"/>
          </p:cNvSpPr>
          <p:nvPr/>
        </p:nvSpPr>
        <p:spPr bwMode="auto">
          <a:xfrm>
            <a:off x="357158" y="3500438"/>
            <a:ext cx="8401080" cy="2857520"/>
          </a:xfrm>
          <a:prstGeom prst="rect">
            <a:avLst/>
          </a:prstGeom>
          <a:noFill/>
          <a:ln w="9525">
            <a:noFill/>
            <a:miter lim="800000"/>
          </a:ln>
        </p:spPr>
        <p:txBody>
          <a:bodyPr vert="horz" wrap="square" lIns="91440" tIns="45720" rIns="91440" bIns="45720" numCol="1" anchor="t" anchorCtr="0" compatLnSpc="1"/>
          <a:lstStyle/>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改正性维护：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诊断和改正在使用过程中发现的软件错误</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适应性维护：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修改软件以适应环境的变化</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完善性维护：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根据用户的要求改进或扩充软件，使它更</a:t>
            </a:r>
            <a:endParaRPr kumimoji="0" lang="en-US"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完善</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预防性维护：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修改软件为将来的维护活动预先做准备</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1507" name="Picture 3"/>
          <p:cNvPicPr>
            <a:picLocks noChangeAspect="1" noChangeArrowheads="1"/>
          </p:cNvPicPr>
          <p:nvPr/>
        </p:nvPicPr>
        <p:blipFill>
          <a:blip r:embed="rId1"/>
          <a:srcRect/>
          <a:stretch>
            <a:fillRect/>
          </a:stretch>
        </p:blipFill>
        <p:spPr bwMode="auto">
          <a:xfrm>
            <a:off x="650875" y="403225"/>
            <a:ext cx="7842250" cy="6140450"/>
          </a:xfrm>
          <a:prstGeom prst="rect">
            <a:avLst/>
          </a:prstGeom>
          <a:noFill/>
          <a:ln w="9525">
            <a:noFill/>
            <a:miter lim="800000"/>
            <a:headEnd/>
            <a:tailEnd/>
          </a:ln>
        </p:spPr>
      </p:pic>
      <p:pic>
        <p:nvPicPr>
          <p:cNvPr id="21508" name="Picture 3"/>
          <p:cNvPicPr>
            <a:picLocks noChangeAspect="1" noChangeArrowheads="1"/>
          </p:cNvPicPr>
          <p:nvPr/>
        </p:nvPicPr>
        <p:blipFill>
          <a:blip r:embed="rId2"/>
          <a:srcRect/>
          <a:stretch>
            <a:fillRect/>
          </a:stretch>
        </p:blipFill>
        <p:spPr bwMode="auto">
          <a:xfrm>
            <a:off x="650875" y="300038"/>
            <a:ext cx="7842250" cy="6243637"/>
          </a:xfrm>
          <a:prstGeom prst="rect">
            <a:avLst/>
          </a:prstGeom>
          <a:noFill/>
          <a:ln w="9525">
            <a:noFill/>
            <a:miter lim="800000"/>
            <a:headEnd/>
            <a:tailEnd/>
          </a:ln>
        </p:spPr>
      </p:pic>
      <p:sp>
        <p:nvSpPr>
          <p:cNvPr id="21509"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9939" name="Rectangle 3"/>
          <p:cNvSpPr>
            <a:spLocks noGrp="1" noChangeArrowheads="1"/>
          </p:cNvSpPr>
          <p:nvPr>
            <p:ph type="body" idx="1"/>
          </p:nvPr>
        </p:nvSpPr>
        <p:spPr>
          <a:xfrm>
            <a:off x="457200" y="1500174"/>
            <a:ext cx="8229600" cy="685792"/>
          </a:xfrm>
        </p:spPr>
        <p:txBody>
          <a:bodyPr/>
          <a:lstStyle/>
          <a:p>
            <a:pPr eaLnBrk="1" hangingPunct="1"/>
            <a:r>
              <a:rPr lang="zh-CN" altLang="en-US" b="1" dirty="0">
                <a:solidFill>
                  <a:srgbClr val="CC0000"/>
                </a:solidFill>
                <a:ea typeface="宋体" panose="02010600030101010101" pitchFamily="2" charset="-122"/>
              </a:rPr>
              <a:t>开发过程中的典型文档</a:t>
            </a:r>
            <a:endParaRPr lang="zh-CN" altLang="en-US" b="1" dirty="0">
              <a:solidFill>
                <a:srgbClr val="CC0000"/>
              </a:solidFill>
              <a:ea typeface="宋体" panose="02010600030101010101" pitchFamily="2"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graphicFrame>
        <p:nvGraphicFramePr>
          <p:cNvPr id="6" name="表格 5"/>
          <p:cNvGraphicFramePr>
            <a:graphicFrameLocks noGrp="1"/>
          </p:cNvGraphicFramePr>
          <p:nvPr/>
        </p:nvGraphicFramePr>
        <p:xfrm>
          <a:off x="714348" y="2214554"/>
          <a:ext cx="7858181" cy="4089093"/>
        </p:xfrm>
        <a:graphic>
          <a:graphicData uri="http://schemas.openxmlformats.org/drawingml/2006/table">
            <a:tbl>
              <a:tblPr firstRow="1" bandRow="1">
                <a:tableStyleId>{5C22544A-7EE6-4342-B048-85BDC9FD1C3A}</a:tableStyleId>
              </a:tblPr>
              <a:tblGrid>
                <a:gridCol w="714380"/>
                <a:gridCol w="2286016"/>
                <a:gridCol w="4857785"/>
              </a:tblGrid>
              <a:tr h="500065">
                <a:tc>
                  <a:txBody>
                    <a:bodyPr/>
                    <a:lstStyle/>
                    <a:p>
                      <a:pPr algn="ctr"/>
                      <a:r>
                        <a:rPr lang="zh-CN" altLang="en-US" dirty="0">
                          <a:latin typeface="宋体" panose="02010600030101010101" pitchFamily="2" charset="-122"/>
                          <a:ea typeface="宋体" panose="02010600030101010101" pitchFamily="2" charset="-122"/>
                        </a:rPr>
                        <a:t>编号</a:t>
                      </a:r>
                      <a:endParaRPr lang="zh-CN" altLang="en-US" dirty="0">
                        <a:latin typeface="宋体" panose="02010600030101010101" pitchFamily="2" charset="-122"/>
                        <a:ea typeface="宋体" panose="02010600030101010101" pitchFamily="2" charset="-122"/>
                      </a:endParaRPr>
                    </a:p>
                  </a:txBody>
                  <a:tcPr anchor="ctr" anchorCtr="1"/>
                </a:tc>
                <a:tc>
                  <a:txBody>
                    <a:bodyPr/>
                    <a:lstStyle/>
                    <a:p>
                      <a:pPr algn="ctr"/>
                      <a:r>
                        <a:rPr lang="zh-CN" altLang="en-US" dirty="0">
                          <a:latin typeface="宋体" panose="02010600030101010101" pitchFamily="2" charset="-122"/>
                          <a:ea typeface="宋体" panose="02010600030101010101" pitchFamily="2" charset="-122"/>
                        </a:rPr>
                        <a:t>文档名称</a:t>
                      </a:r>
                      <a:endParaRPr lang="zh-CN" altLang="en-US" dirty="0">
                        <a:latin typeface="宋体" panose="02010600030101010101" pitchFamily="2" charset="-122"/>
                        <a:ea typeface="宋体" panose="02010600030101010101" pitchFamily="2" charset="-122"/>
                      </a:endParaRPr>
                    </a:p>
                  </a:txBody>
                  <a:tcPr anchor="ctr" anchorCtr="1"/>
                </a:tc>
                <a:tc>
                  <a:txBody>
                    <a:bodyPr/>
                    <a:lstStyle/>
                    <a:p>
                      <a:pPr marL="0" algn="ctr" defTabSz="914400" rtl="0" eaLnBrk="1" latinLnBrk="0" hangingPunct="1"/>
                      <a:r>
                        <a:rPr lang="zh-CN" altLang="en-US" sz="1800" b="1" kern="1200" dirty="0">
                          <a:solidFill>
                            <a:schemeClr val="lt1"/>
                          </a:solidFill>
                          <a:latin typeface="宋体" panose="02010600030101010101" pitchFamily="2" charset="-122"/>
                          <a:ea typeface="宋体" panose="02010600030101010101" pitchFamily="2" charset="-122"/>
                          <a:cs typeface="+mn-cs"/>
                        </a:rPr>
                        <a:t>文档内容描述</a:t>
                      </a:r>
                      <a:endParaRPr lang="zh-CN" altLang="en-US" sz="1800" b="1" kern="1200" dirty="0">
                        <a:solidFill>
                          <a:schemeClr val="lt1"/>
                        </a:solidFill>
                        <a:latin typeface="宋体" panose="02010600030101010101" pitchFamily="2" charset="-122"/>
                        <a:ea typeface="宋体" panose="02010600030101010101" pitchFamily="2" charset="-122"/>
                        <a:cs typeface="+mn-cs"/>
                      </a:endParaRPr>
                    </a:p>
                  </a:txBody>
                  <a:tcPr anchor="ctr" anchorCtr="1"/>
                </a:tc>
              </a:tr>
              <a:tr h="879708">
                <a:tc>
                  <a:txBody>
                    <a:bodyPr/>
                    <a:lstStyle/>
                    <a:p>
                      <a:pPr algn="ctr"/>
                      <a:endParaRPr lang="en-US" altLang="zh-CN" dirty="0"/>
                    </a:p>
                    <a:p>
                      <a:pPr algn="ctr"/>
                      <a:r>
                        <a:rPr lang="en-US" altLang="zh-CN" dirty="0"/>
                        <a:t>1</a:t>
                      </a:r>
                      <a:endParaRPr lang="zh-CN" altLang="en-US" dirty="0"/>
                    </a:p>
                  </a:txBody>
                  <a:tcPr/>
                </a:tc>
                <a:tc>
                  <a:txBody>
                    <a:bodyPr/>
                    <a:lstStyle/>
                    <a:p>
                      <a:r>
                        <a:rPr lang="zh-CN" altLang="en-US" sz="1800" b="1" dirty="0">
                          <a:solidFill>
                            <a:srgbClr val="3333CC"/>
                          </a:solidFill>
                          <a:latin typeface="楷体_GB2312" pitchFamily="49" charset="-122"/>
                          <a:ea typeface="楷体_GB2312" pitchFamily="49" charset="-122"/>
                        </a:rPr>
                        <a:t>软件可行性分析报告</a:t>
                      </a:r>
                      <a:endParaRPr lang="zh-CN" altLang="en-US" dirty="0"/>
                    </a:p>
                  </a:txBody>
                  <a:tcPr anchor="ctr"/>
                </a:tc>
                <a:tc>
                  <a:txBody>
                    <a:bodyPr/>
                    <a:lstStyle/>
                    <a:p>
                      <a:r>
                        <a:rPr lang="zh-CN" altLang="en-US" sz="1800" b="1" kern="1200" dirty="0">
                          <a:solidFill>
                            <a:schemeClr val="dk1"/>
                          </a:solidFill>
                          <a:latin typeface="楷体_GB2312" pitchFamily="49" charset="-122"/>
                          <a:ea typeface="楷体_GB2312" pitchFamily="49" charset="-122"/>
                          <a:cs typeface="+mn-cs"/>
                        </a:rPr>
                        <a:t>分析问题能不能</a:t>
                      </a:r>
                      <a:r>
                        <a:rPr lang="zh-CN" altLang="zh-CN" sz="1800" b="1" kern="1200" dirty="0">
                          <a:solidFill>
                            <a:schemeClr val="dk1"/>
                          </a:solidFill>
                          <a:latin typeface="楷体_GB2312" pitchFamily="49" charset="-122"/>
                          <a:ea typeface="楷体_GB2312" pitchFamily="49" charset="-122"/>
                          <a:cs typeface="+mn-cs"/>
                        </a:rPr>
                        <a:t>解决，</a:t>
                      </a:r>
                      <a:r>
                        <a:rPr lang="zh-CN" altLang="en-US" sz="1800" b="1" kern="1200" dirty="0">
                          <a:solidFill>
                            <a:schemeClr val="dk1"/>
                          </a:solidFill>
                          <a:latin typeface="楷体_GB2312" pitchFamily="49" charset="-122"/>
                          <a:ea typeface="楷体_GB2312" pitchFamily="49" charset="-122"/>
                          <a:cs typeface="+mn-cs"/>
                        </a:rPr>
                        <a:t>如何解决，根据解决思路分析技术、经济和操作可行性，</a:t>
                      </a:r>
                      <a:r>
                        <a:rPr lang="zh-CN" altLang="zh-CN" sz="1800" b="1" kern="1200" dirty="0">
                          <a:solidFill>
                            <a:schemeClr val="dk1"/>
                          </a:solidFill>
                          <a:latin typeface="楷体_GB2312" pitchFamily="49" charset="-122"/>
                          <a:ea typeface="楷体_GB2312" pitchFamily="49" charset="-122"/>
                          <a:cs typeface="+mn-cs"/>
                        </a:rPr>
                        <a:t>确定问题是否值得去解决</a:t>
                      </a:r>
                      <a:endParaRPr lang="zh-CN" altLang="en-US" sz="1800" b="1" kern="1200" dirty="0">
                        <a:solidFill>
                          <a:schemeClr val="dk1"/>
                        </a:solidFill>
                        <a:latin typeface="楷体_GB2312" pitchFamily="49" charset="-122"/>
                        <a:ea typeface="楷体_GB2312" pitchFamily="49" charset="-122"/>
                        <a:cs typeface="+mn-cs"/>
                      </a:endParaRPr>
                    </a:p>
                  </a:txBody>
                  <a:tcPr/>
                </a:tc>
              </a:tr>
              <a:tr h="404703">
                <a:tc>
                  <a:txBody>
                    <a:bodyPr/>
                    <a:lstStyle/>
                    <a:p>
                      <a:pPr algn="ctr"/>
                      <a:r>
                        <a:rPr lang="en-US" altLang="zh-CN" dirty="0"/>
                        <a:t>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软件需求规格说明书</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tx1"/>
                          </a:solidFill>
                          <a:latin typeface="楷体_GB2312" pitchFamily="49" charset="-122"/>
                          <a:ea typeface="楷体_GB2312" pitchFamily="49" charset="-122"/>
                          <a:cs typeface="+mn-cs"/>
                        </a:rPr>
                        <a:t>描述将要开发的软件做什么</a:t>
                      </a:r>
                      <a:endParaRPr lang="zh-CN" altLang="en-US" sz="1800" b="1" kern="1200" dirty="0">
                        <a:solidFill>
                          <a:schemeClr val="tx1"/>
                        </a:solidFill>
                        <a:latin typeface="楷体_GB2312" pitchFamily="49" charset="-122"/>
                        <a:ea typeface="楷体_GB2312" pitchFamily="49" charset="-122"/>
                        <a:cs typeface="+mn-cs"/>
                      </a:endParaRPr>
                    </a:p>
                  </a:txBody>
                  <a:tcPr/>
                </a:tc>
              </a:tr>
              <a:tr h="615796">
                <a:tc>
                  <a:txBody>
                    <a:bodyPr/>
                    <a:lstStyle/>
                    <a:p>
                      <a:pPr algn="ctr"/>
                      <a:r>
                        <a:rPr lang="en-US" altLang="zh-CN" dirty="0"/>
                        <a:t>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项目计划</a:t>
                      </a:r>
                      <a:endParaRPr lang="zh-CN" altLang="en-US" dirty="0"/>
                    </a:p>
                  </a:txBody>
                  <a:tcPr anchor="ctr"/>
                </a:tc>
                <a:tc>
                  <a:txBody>
                    <a:bodyPr/>
                    <a:lstStyle/>
                    <a:p>
                      <a:r>
                        <a:rPr lang="zh-CN" altLang="en-US" sz="1800" b="1" dirty="0">
                          <a:latin typeface="楷体_GB2312" pitchFamily="49" charset="-122"/>
                          <a:ea typeface="楷体_GB2312" pitchFamily="49" charset="-122"/>
                        </a:rPr>
                        <a:t>描述将要完成的任务及其顺序，并估计所需要的时间及工作量。</a:t>
                      </a:r>
                      <a:endParaRPr lang="zh-CN" altLang="en-US" dirty="0"/>
                    </a:p>
                  </a:txBody>
                  <a:tcPr/>
                </a:tc>
              </a:tr>
              <a:tr h="402036">
                <a:tc>
                  <a:txBody>
                    <a:bodyPr/>
                    <a:lstStyle/>
                    <a:p>
                      <a:pPr algn="ctr"/>
                      <a:r>
                        <a:rPr lang="en-US" altLang="zh-CN" dirty="0"/>
                        <a:t>4</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软件设计说明书</a:t>
                      </a:r>
                      <a:endParaRPr lang="zh-CN" altLang="en-US" dirty="0"/>
                    </a:p>
                  </a:txBody>
                  <a:tcPr anchor="ctr"/>
                </a:tc>
                <a:tc>
                  <a:txBody>
                    <a:bodyPr/>
                    <a:lstStyle/>
                    <a:p>
                      <a:r>
                        <a:rPr lang="zh-CN" altLang="en-US" sz="1800" b="1" dirty="0">
                          <a:latin typeface="楷体_GB2312" pitchFamily="49" charset="-122"/>
                          <a:ea typeface="楷体_GB2312" pitchFamily="49" charset="-122"/>
                        </a:rPr>
                        <a:t>描述软件的结构，包括概要设计及详细设计。</a:t>
                      </a:r>
                      <a:endParaRPr lang="zh-CN" altLang="en-US" dirty="0"/>
                    </a:p>
                  </a:txBody>
                  <a:tcPr/>
                </a:tc>
              </a:tr>
              <a:tr h="615796">
                <a:tc>
                  <a:txBody>
                    <a:bodyPr/>
                    <a:lstStyle/>
                    <a:p>
                      <a:pPr algn="ctr"/>
                      <a:r>
                        <a:rPr lang="en-US" altLang="zh-CN" dirty="0"/>
                        <a:t>5</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软件测试计划</a:t>
                      </a:r>
                      <a:endParaRPr lang="zh-CN" altLang="en-US" dirty="0"/>
                    </a:p>
                  </a:txBody>
                  <a:tcPr anchor="ctr"/>
                </a:tc>
                <a:tc>
                  <a:txBody>
                    <a:bodyPr/>
                    <a:lstStyle/>
                    <a:p>
                      <a:r>
                        <a:rPr lang="zh-CN" altLang="en-US" sz="1800" b="1" dirty="0">
                          <a:latin typeface="楷体_GB2312" pitchFamily="49" charset="-122"/>
                          <a:ea typeface="楷体_GB2312" pitchFamily="49" charset="-122"/>
                        </a:rPr>
                        <a:t>描述如何测试软件，使之确保软件应实现规定的功能，并达到预期的性能。</a:t>
                      </a:r>
                      <a:endParaRPr lang="zh-CN" altLang="en-US" dirty="0"/>
                    </a:p>
                  </a:txBody>
                  <a:tcPr/>
                </a:tc>
              </a:tr>
              <a:tr h="587729">
                <a:tc>
                  <a:txBody>
                    <a:bodyPr/>
                    <a:lstStyle/>
                    <a:p>
                      <a:pPr algn="ctr"/>
                      <a:r>
                        <a:rPr lang="en-US" altLang="zh-CN" dirty="0"/>
                        <a:t>6</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用户手册</a:t>
                      </a:r>
                      <a:endParaRPr lang="zh-CN" altLang="en-US" dirty="0"/>
                    </a:p>
                  </a:txBody>
                  <a:tcPr anchor="ctr"/>
                </a:tc>
                <a:tc>
                  <a:txBody>
                    <a:bodyPr/>
                    <a:lstStyle/>
                    <a:p>
                      <a:r>
                        <a:rPr lang="zh-CN" altLang="en-US" sz="1800" b="1" dirty="0">
                          <a:latin typeface="楷体_GB2312" pitchFamily="49" charset="-122"/>
                          <a:ea typeface="楷体_GB2312" pitchFamily="49" charset="-122"/>
                        </a:rPr>
                        <a:t>描述如何使用软件。</a:t>
                      </a:r>
                      <a:endParaRPr lang="zh-CN" altLang="en-US" dirty="0"/>
                    </a:p>
                  </a:txBody>
                  <a:tcPr/>
                </a:tc>
              </a:tr>
            </a:tbl>
          </a:graphicData>
        </a:graphic>
      </p:graphicFrame>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7" name="Rectangle 3"/>
          <p:cNvSpPr txBox="1">
            <a:spLocks noChangeArrowheads="1"/>
          </p:cNvSpPr>
          <p:nvPr/>
        </p:nvSpPr>
        <p:spPr bwMode="auto">
          <a:xfrm>
            <a:off x="285720" y="1500174"/>
            <a:ext cx="8229600" cy="588962"/>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软件生存期各阶段的花费比例</a:t>
            </a:r>
            <a:endParaRPr lang="zh-CN" altLang="en-US" sz="3200" b="1" kern="0" dirty="0">
              <a:solidFill>
                <a:srgbClr val="CC0000"/>
              </a:solidFill>
              <a:latin typeface="+mn-lt"/>
            </a:endParaRPr>
          </a:p>
        </p:txBody>
      </p:sp>
      <p:grpSp>
        <p:nvGrpSpPr>
          <p:cNvPr id="2" name="Group 5"/>
          <p:cNvGrpSpPr/>
          <p:nvPr/>
        </p:nvGrpSpPr>
        <p:grpSpPr bwMode="auto">
          <a:xfrm>
            <a:off x="2478117" y="2038372"/>
            <a:ext cx="6308725" cy="4462462"/>
            <a:chOff x="1152" y="632"/>
            <a:chExt cx="4310" cy="3304"/>
          </a:xfrm>
        </p:grpSpPr>
        <p:sp>
          <p:nvSpPr>
            <p:cNvPr id="40966" name="Freeform 6"/>
            <p:cNvSpPr/>
            <p:nvPr/>
          </p:nvSpPr>
          <p:spPr bwMode="auto">
            <a:xfrm>
              <a:off x="1334" y="2304"/>
              <a:ext cx="1200" cy="144"/>
            </a:xfrm>
            <a:custGeom>
              <a:avLst/>
              <a:gdLst>
                <a:gd name="T0" fmla="*/ 0 w 1200"/>
                <a:gd name="T1" fmla="*/ 144 h 144"/>
                <a:gd name="T2" fmla="*/ 720 w 1200"/>
                <a:gd name="T3" fmla="*/ 144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720" y="144"/>
                  </a:lnTo>
                  <a:lnTo>
                    <a:pt x="1200" y="0"/>
                  </a:lnTo>
                </a:path>
              </a:pathLst>
            </a:custGeom>
            <a:noFill/>
            <a:ln w="15875">
              <a:solidFill>
                <a:srgbClr val="FF0000"/>
              </a:solidFill>
              <a:round/>
              <a:tailEnd type="stealth" w="med" len="med"/>
            </a:ln>
          </p:spPr>
          <p:txBody>
            <a:bodyPr/>
            <a:lstStyle/>
            <a:p>
              <a:endParaRPr lang="zh-CN" altLang="en-US"/>
            </a:p>
          </p:txBody>
        </p:sp>
        <p:sp>
          <p:nvSpPr>
            <p:cNvPr id="40967" name="Freeform 7" descr="宽上对角线"/>
            <p:cNvSpPr/>
            <p:nvPr/>
          </p:nvSpPr>
          <p:spPr bwMode="auto">
            <a:xfrm>
              <a:off x="2400" y="1872"/>
              <a:ext cx="1488" cy="528"/>
            </a:xfrm>
            <a:custGeom>
              <a:avLst/>
              <a:gdLst>
                <a:gd name="T0" fmla="*/ 96 w 1488"/>
                <a:gd name="T1" fmla="*/ 0 h 528"/>
                <a:gd name="T2" fmla="*/ 0 w 1488"/>
                <a:gd name="T3" fmla="*/ 336 h 528"/>
                <a:gd name="T4" fmla="*/ 1488 w 1488"/>
                <a:gd name="T5" fmla="*/ 528 h 528"/>
                <a:gd name="T6" fmla="*/ 96 w 1488"/>
                <a:gd name="T7" fmla="*/ 0 h 528"/>
                <a:gd name="T8" fmla="*/ 0 60000 65536"/>
                <a:gd name="T9" fmla="*/ 0 60000 65536"/>
                <a:gd name="T10" fmla="*/ 0 60000 65536"/>
                <a:gd name="T11" fmla="*/ 0 60000 65536"/>
                <a:gd name="T12" fmla="*/ 0 w 1488"/>
                <a:gd name="T13" fmla="*/ 0 h 528"/>
                <a:gd name="T14" fmla="*/ 1488 w 1488"/>
                <a:gd name="T15" fmla="*/ 528 h 528"/>
              </a:gdLst>
              <a:ahLst/>
              <a:cxnLst>
                <a:cxn ang="T8">
                  <a:pos x="T0" y="T1"/>
                </a:cxn>
                <a:cxn ang="T9">
                  <a:pos x="T2" y="T3"/>
                </a:cxn>
                <a:cxn ang="T10">
                  <a:pos x="T4" y="T5"/>
                </a:cxn>
                <a:cxn ang="T11">
                  <a:pos x="T6" y="T7"/>
                </a:cxn>
              </a:cxnLst>
              <a:rect l="T12" t="T13" r="T14" b="T15"/>
              <a:pathLst>
                <a:path w="1488" h="528">
                  <a:moveTo>
                    <a:pt x="96" y="0"/>
                  </a:moveTo>
                  <a:lnTo>
                    <a:pt x="0" y="336"/>
                  </a:lnTo>
                  <a:lnTo>
                    <a:pt x="1488" y="528"/>
                  </a:lnTo>
                  <a:lnTo>
                    <a:pt x="96" y="0"/>
                  </a:lnTo>
                  <a:close/>
                </a:path>
              </a:pathLst>
            </a:custGeom>
            <a:pattFill prst="wdUpDiag">
              <a:fgClr>
                <a:srgbClr val="FF9900"/>
              </a:fgClr>
              <a:bgClr>
                <a:schemeClr val="bg1"/>
              </a:bgClr>
            </a:pattFill>
            <a:ln w="9525">
              <a:noFill/>
              <a:round/>
            </a:ln>
          </p:spPr>
          <p:txBody>
            <a:bodyPr/>
            <a:lstStyle/>
            <a:p>
              <a:endParaRPr lang="zh-CN" altLang="en-US"/>
            </a:p>
          </p:txBody>
        </p:sp>
        <p:sp>
          <p:nvSpPr>
            <p:cNvPr id="40968" name="Freeform 8" descr="轮廓式菱形"/>
            <p:cNvSpPr/>
            <p:nvPr/>
          </p:nvSpPr>
          <p:spPr bwMode="auto">
            <a:xfrm>
              <a:off x="2880" y="960"/>
              <a:ext cx="1056" cy="1440"/>
            </a:xfrm>
            <a:custGeom>
              <a:avLst/>
              <a:gdLst>
                <a:gd name="T0" fmla="*/ 0 w 1056"/>
                <a:gd name="T1" fmla="*/ 240 h 1440"/>
                <a:gd name="T2" fmla="*/ 1056 w 1056"/>
                <a:gd name="T3" fmla="*/ 1440 h 1440"/>
                <a:gd name="T4" fmla="*/ 480 w 1056"/>
                <a:gd name="T5" fmla="*/ 0 h 1440"/>
                <a:gd name="T6" fmla="*/ 0 w 1056"/>
                <a:gd name="T7" fmla="*/ 240 h 1440"/>
                <a:gd name="T8" fmla="*/ 0 60000 65536"/>
                <a:gd name="T9" fmla="*/ 0 60000 65536"/>
                <a:gd name="T10" fmla="*/ 0 60000 65536"/>
                <a:gd name="T11" fmla="*/ 0 60000 65536"/>
                <a:gd name="T12" fmla="*/ 0 w 1056"/>
                <a:gd name="T13" fmla="*/ 0 h 1440"/>
                <a:gd name="T14" fmla="*/ 1056 w 1056"/>
                <a:gd name="T15" fmla="*/ 1440 h 1440"/>
              </a:gdLst>
              <a:ahLst/>
              <a:cxnLst>
                <a:cxn ang="T8">
                  <a:pos x="T0" y="T1"/>
                </a:cxn>
                <a:cxn ang="T9">
                  <a:pos x="T2" y="T3"/>
                </a:cxn>
                <a:cxn ang="T10">
                  <a:pos x="T4" y="T5"/>
                </a:cxn>
                <a:cxn ang="T11">
                  <a:pos x="T6" y="T7"/>
                </a:cxn>
              </a:cxnLst>
              <a:rect l="T12" t="T13" r="T14" b="T15"/>
              <a:pathLst>
                <a:path w="1056" h="1440">
                  <a:moveTo>
                    <a:pt x="0" y="240"/>
                  </a:moveTo>
                  <a:lnTo>
                    <a:pt x="1056" y="1440"/>
                  </a:lnTo>
                  <a:lnTo>
                    <a:pt x="480" y="0"/>
                  </a:lnTo>
                  <a:lnTo>
                    <a:pt x="0" y="240"/>
                  </a:lnTo>
                  <a:close/>
                </a:path>
              </a:pathLst>
            </a:custGeom>
            <a:pattFill prst="openDmnd">
              <a:fgClr>
                <a:srgbClr val="0000FF"/>
              </a:fgClr>
              <a:bgClr>
                <a:schemeClr val="bg1"/>
              </a:bgClr>
            </a:pattFill>
            <a:ln w="9525">
              <a:noFill/>
              <a:round/>
            </a:ln>
          </p:spPr>
          <p:txBody>
            <a:bodyPr/>
            <a:lstStyle/>
            <a:p>
              <a:endParaRPr lang="zh-CN" altLang="en-US"/>
            </a:p>
          </p:txBody>
        </p:sp>
        <p:sp>
          <p:nvSpPr>
            <p:cNvPr id="40969" name="Freeform 9" descr="之字形"/>
            <p:cNvSpPr/>
            <p:nvPr/>
          </p:nvSpPr>
          <p:spPr bwMode="auto">
            <a:xfrm>
              <a:off x="2342" y="1104"/>
              <a:ext cx="3120" cy="2832"/>
            </a:xfrm>
            <a:custGeom>
              <a:avLst/>
              <a:gdLst>
                <a:gd name="T0" fmla="*/ 1584 w 3120"/>
                <a:gd name="T1" fmla="*/ 1296 h 2832"/>
                <a:gd name="T2" fmla="*/ 0 w 3120"/>
                <a:gd name="T3" fmla="*/ 1296 h 2832"/>
                <a:gd name="T4" fmla="*/ 0 w 3120"/>
                <a:gd name="T5" fmla="*/ 1440 h 2832"/>
                <a:gd name="T6" fmla="*/ 96 w 3120"/>
                <a:gd name="T7" fmla="*/ 1776 h 2832"/>
                <a:gd name="T8" fmla="*/ 192 w 3120"/>
                <a:gd name="T9" fmla="*/ 2016 h 2832"/>
                <a:gd name="T10" fmla="*/ 336 w 3120"/>
                <a:gd name="T11" fmla="*/ 2208 h 2832"/>
                <a:gd name="T12" fmla="*/ 528 w 3120"/>
                <a:gd name="T13" fmla="*/ 2400 h 2832"/>
                <a:gd name="T14" fmla="*/ 816 w 3120"/>
                <a:gd name="T15" fmla="*/ 2640 h 2832"/>
                <a:gd name="T16" fmla="*/ 1104 w 3120"/>
                <a:gd name="T17" fmla="*/ 2784 h 2832"/>
                <a:gd name="T18" fmla="*/ 1488 w 3120"/>
                <a:gd name="T19" fmla="*/ 2832 h 2832"/>
                <a:gd name="T20" fmla="*/ 2064 w 3120"/>
                <a:gd name="T21" fmla="*/ 2784 h 2832"/>
                <a:gd name="T22" fmla="*/ 2352 w 3120"/>
                <a:gd name="T23" fmla="*/ 2592 h 2832"/>
                <a:gd name="T24" fmla="*/ 2640 w 3120"/>
                <a:gd name="T25" fmla="*/ 2352 h 2832"/>
                <a:gd name="T26" fmla="*/ 2880 w 3120"/>
                <a:gd name="T27" fmla="*/ 2112 h 2832"/>
                <a:gd name="T28" fmla="*/ 2976 w 3120"/>
                <a:gd name="T29" fmla="*/ 1920 h 2832"/>
                <a:gd name="T30" fmla="*/ 3072 w 3120"/>
                <a:gd name="T31" fmla="*/ 1632 h 2832"/>
                <a:gd name="T32" fmla="*/ 3120 w 3120"/>
                <a:gd name="T33" fmla="*/ 1296 h 2832"/>
                <a:gd name="T34" fmla="*/ 3072 w 3120"/>
                <a:gd name="T35" fmla="*/ 960 h 2832"/>
                <a:gd name="T36" fmla="*/ 3024 w 3120"/>
                <a:gd name="T37" fmla="*/ 672 h 2832"/>
                <a:gd name="T38" fmla="*/ 2832 w 3120"/>
                <a:gd name="T39" fmla="*/ 384 h 2832"/>
                <a:gd name="T40" fmla="*/ 2736 w 3120"/>
                <a:gd name="T41" fmla="*/ 240 h 2832"/>
                <a:gd name="T42" fmla="*/ 2592 w 3120"/>
                <a:gd name="T43" fmla="*/ 96 h 2832"/>
                <a:gd name="T44" fmla="*/ 2448 w 3120"/>
                <a:gd name="T45" fmla="*/ 0 h 2832"/>
                <a:gd name="T46" fmla="*/ 1584 w 3120"/>
                <a:gd name="T47" fmla="*/ 1296 h 28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20"/>
                <a:gd name="T73" fmla="*/ 0 h 2832"/>
                <a:gd name="T74" fmla="*/ 3120 w 3120"/>
                <a:gd name="T75" fmla="*/ 2832 h 28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20" h="2832">
                  <a:moveTo>
                    <a:pt x="1584" y="1296"/>
                  </a:moveTo>
                  <a:lnTo>
                    <a:pt x="0" y="1296"/>
                  </a:lnTo>
                  <a:lnTo>
                    <a:pt x="0" y="1440"/>
                  </a:lnTo>
                  <a:lnTo>
                    <a:pt x="96" y="1776"/>
                  </a:lnTo>
                  <a:lnTo>
                    <a:pt x="192" y="2016"/>
                  </a:lnTo>
                  <a:lnTo>
                    <a:pt x="336" y="2208"/>
                  </a:lnTo>
                  <a:lnTo>
                    <a:pt x="528" y="2400"/>
                  </a:lnTo>
                  <a:lnTo>
                    <a:pt x="816" y="2640"/>
                  </a:lnTo>
                  <a:lnTo>
                    <a:pt x="1104" y="2784"/>
                  </a:lnTo>
                  <a:lnTo>
                    <a:pt x="1488" y="2832"/>
                  </a:lnTo>
                  <a:lnTo>
                    <a:pt x="2064" y="2784"/>
                  </a:lnTo>
                  <a:lnTo>
                    <a:pt x="2352" y="2592"/>
                  </a:lnTo>
                  <a:lnTo>
                    <a:pt x="2640" y="2352"/>
                  </a:lnTo>
                  <a:lnTo>
                    <a:pt x="2880" y="2112"/>
                  </a:lnTo>
                  <a:lnTo>
                    <a:pt x="2976" y="1920"/>
                  </a:lnTo>
                  <a:lnTo>
                    <a:pt x="3072" y="1632"/>
                  </a:lnTo>
                  <a:lnTo>
                    <a:pt x="3120" y="1296"/>
                  </a:lnTo>
                  <a:lnTo>
                    <a:pt x="3072" y="960"/>
                  </a:lnTo>
                  <a:lnTo>
                    <a:pt x="3024" y="672"/>
                  </a:lnTo>
                  <a:lnTo>
                    <a:pt x="2832" y="384"/>
                  </a:lnTo>
                  <a:lnTo>
                    <a:pt x="2736" y="240"/>
                  </a:lnTo>
                  <a:lnTo>
                    <a:pt x="2592" y="96"/>
                  </a:lnTo>
                  <a:lnTo>
                    <a:pt x="2448" y="0"/>
                  </a:lnTo>
                  <a:lnTo>
                    <a:pt x="1584" y="1296"/>
                  </a:lnTo>
                  <a:close/>
                </a:path>
              </a:pathLst>
            </a:custGeom>
            <a:pattFill prst="zigZag">
              <a:fgClr>
                <a:schemeClr val="accent1"/>
              </a:fgClr>
              <a:bgClr>
                <a:schemeClr val="bg1"/>
              </a:bgClr>
            </a:pattFill>
            <a:ln w="9525">
              <a:noFill/>
              <a:round/>
            </a:ln>
          </p:spPr>
          <p:txBody>
            <a:bodyPr/>
            <a:lstStyle/>
            <a:p>
              <a:endParaRPr lang="zh-CN" altLang="en-US"/>
            </a:p>
          </p:txBody>
        </p:sp>
        <p:sp>
          <p:nvSpPr>
            <p:cNvPr id="40970" name="Oval 10"/>
            <p:cNvSpPr>
              <a:spLocks noChangeArrowheads="1"/>
            </p:cNvSpPr>
            <p:nvPr/>
          </p:nvSpPr>
          <p:spPr bwMode="auto">
            <a:xfrm>
              <a:off x="2342" y="816"/>
              <a:ext cx="3120" cy="3120"/>
            </a:xfrm>
            <a:prstGeom prst="ellipse">
              <a:avLst/>
            </a:prstGeom>
            <a:noFill/>
            <a:ln w="19050">
              <a:solidFill>
                <a:srgbClr val="FF0000"/>
              </a:solidFill>
              <a:round/>
            </a:ln>
          </p:spPr>
          <p:txBody>
            <a:bodyPr wrap="none" anchor="ctr"/>
            <a:lstStyle/>
            <a:p>
              <a:endParaRPr lang="zh-CN" altLang="en-US"/>
            </a:p>
          </p:txBody>
        </p:sp>
        <p:sp>
          <p:nvSpPr>
            <p:cNvPr id="40971" name="Line 11"/>
            <p:cNvSpPr>
              <a:spLocks noChangeShapeType="1"/>
            </p:cNvSpPr>
            <p:nvPr/>
          </p:nvSpPr>
          <p:spPr bwMode="auto">
            <a:xfrm flipV="1">
              <a:off x="3926" y="1104"/>
              <a:ext cx="864" cy="1296"/>
            </a:xfrm>
            <a:prstGeom prst="line">
              <a:avLst/>
            </a:prstGeom>
            <a:noFill/>
            <a:ln w="15875">
              <a:solidFill>
                <a:srgbClr val="0000FF"/>
              </a:solidFill>
              <a:round/>
            </a:ln>
          </p:spPr>
          <p:txBody>
            <a:bodyPr/>
            <a:lstStyle/>
            <a:p>
              <a:endParaRPr lang="zh-CN" altLang="en-US"/>
            </a:p>
          </p:txBody>
        </p:sp>
        <p:sp>
          <p:nvSpPr>
            <p:cNvPr id="40972" name="Line 12"/>
            <p:cNvSpPr>
              <a:spLocks noChangeShapeType="1"/>
            </p:cNvSpPr>
            <p:nvPr/>
          </p:nvSpPr>
          <p:spPr bwMode="auto">
            <a:xfrm flipH="1">
              <a:off x="2342" y="2400"/>
              <a:ext cx="1584" cy="0"/>
            </a:xfrm>
            <a:prstGeom prst="line">
              <a:avLst/>
            </a:prstGeom>
            <a:noFill/>
            <a:ln w="15875">
              <a:solidFill>
                <a:srgbClr val="FF0000"/>
              </a:solidFill>
              <a:round/>
            </a:ln>
          </p:spPr>
          <p:txBody>
            <a:bodyPr/>
            <a:lstStyle/>
            <a:p>
              <a:endParaRPr lang="zh-CN" altLang="en-US"/>
            </a:p>
          </p:txBody>
        </p:sp>
        <p:sp>
          <p:nvSpPr>
            <p:cNvPr id="40973" name="Line 13"/>
            <p:cNvSpPr>
              <a:spLocks noChangeShapeType="1"/>
            </p:cNvSpPr>
            <p:nvPr/>
          </p:nvSpPr>
          <p:spPr bwMode="auto">
            <a:xfrm flipH="1" flipV="1">
              <a:off x="2342" y="2208"/>
              <a:ext cx="1584" cy="192"/>
            </a:xfrm>
            <a:prstGeom prst="line">
              <a:avLst/>
            </a:prstGeom>
            <a:noFill/>
            <a:ln w="15875">
              <a:solidFill>
                <a:srgbClr val="0000FF"/>
              </a:solidFill>
              <a:round/>
            </a:ln>
          </p:spPr>
          <p:txBody>
            <a:bodyPr/>
            <a:lstStyle/>
            <a:p>
              <a:endParaRPr lang="zh-CN" altLang="en-US"/>
            </a:p>
          </p:txBody>
        </p:sp>
        <p:sp>
          <p:nvSpPr>
            <p:cNvPr id="40974" name="Line 14"/>
            <p:cNvSpPr>
              <a:spLocks noChangeShapeType="1"/>
            </p:cNvSpPr>
            <p:nvPr/>
          </p:nvSpPr>
          <p:spPr bwMode="auto">
            <a:xfrm flipH="1" flipV="1">
              <a:off x="2438" y="1824"/>
              <a:ext cx="1488" cy="576"/>
            </a:xfrm>
            <a:prstGeom prst="line">
              <a:avLst/>
            </a:prstGeom>
            <a:noFill/>
            <a:ln w="15875">
              <a:solidFill>
                <a:srgbClr val="FF0000"/>
              </a:solidFill>
              <a:round/>
            </a:ln>
          </p:spPr>
          <p:txBody>
            <a:bodyPr/>
            <a:lstStyle/>
            <a:p>
              <a:endParaRPr lang="zh-CN" altLang="en-US"/>
            </a:p>
          </p:txBody>
        </p:sp>
        <p:sp>
          <p:nvSpPr>
            <p:cNvPr id="40975" name="Line 15"/>
            <p:cNvSpPr>
              <a:spLocks noChangeShapeType="1"/>
            </p:cNvSpPr>
            <p:nvPr/>
          </p:nvSpPr>
          <p:spPr bwMode="auto">
            <a:xfrm flipH="1" flipV="1">
              <a:off x="2486" y="1728"/>
              <a:ext cx="1440" cy="672"/>
            </a:xfrm>
            <a:prstGeom prst="line">
              <a:avLst/>
            </a:prstGeom>
            <a:noFill/>
            <a:ln w="15875">
              <a:solidFill>
                <a:srgbClr val="0000FF"/>
              </a:solidFill>
              <a:round/>
            </a:ln>
          </p:spPr>
          <p:txBody>
            <a:bodyPr/>
            <a:lstStyle/>
            <a:p>
              <a:endParaRPr lang="zh-CN" altLang="en-US"/>
            </a:p>
          </p:txBody>
        </p:sp>
        <p:sp>
          <p:nvSpPr>
            <p:cNvPr id="40976" name="Line 16"/>
            <p:cNvSpPr>
              <a:spLocks noChangeShapeType="1"/>
            </p:cNvSpPr>
            <p:nvPr/>
          </p:nvSpPr>
          <p:spPr bwMode="auto">
            <a:xfrm flipH="1" flipV="1">
              <a:off x="2870" y="1200"/>
              <a:ext cx="1056" cy="1200"/>
            </a:xfrm>
            <a:prstGeom prst="line">
              <a:avLst/>
            </a:prstGeom>
            <a:noFill/>
            <a:ln w="15875">
              <a:solidFill>
                <a:srgbClr val="FF0000"/>
              </a:solidFill>
              <a:round/>
            </a:ln>
          </p:spPr>
          <p:txBody>
            <a:bodyPr/>
            <a:lstStyle/>
            <a:p>
              <a:endParaRPr lang="zh-CN" altLang="en-US"/>
            </a:p>
          </p:txBody>
        </p:sp>
        <p:sp>
          <p:nvSpPr>
            <p:cNvPr id="40977" name="Line 17"/>
            <p:cNvSpPr>
              <a:spLocks noChangeShapeType="1"/>
            </p:cNvSpPr>
            <p:nvPr/>
          </p:nvSpPr>
          <p:spPr bwMode="auto">
            <a:xfrm flipH="1" flipV="1">
              <a:off x="3350" y="912"/>
              <a:ext cx="576" cy="1488"/>
            </a:xfrm>
            <a:prstGeom prst="line">
              <a:avLst/>
            </a:prstGeom>
            <a:noFill/>
            <a:ln w="15875">
              <a:solidFill>
                <a:srgbClr val="0000FF"/>
              </a:solidFill>
              <a:round/>
            </a:ln>
          </p:spPr>
          <p:txBody>
            <a:bodyPr/>
            <a:lstStyle/>
            <a:p>
              <a:endParaRPr lang="zh-CN" altLang="en-US"/>
            </a:p>
          </p:txBody>
        </p:sp>
        <p:sp>
          <p:nvSpPr>
            <p:cNvPr id="40978" name="Line 18"/>
            <p:cNvSpPr>
              <a:spLocks noChangeShapeType="1"/>
            </p:cNvSpPr>
            <p:nvPr/>
          </p:nvSpPr>
          <p:spPr bwMode="auto">
            <a:xfrm flipV="1">
              <a:off x="3926" y="816"/>
              <a:ext cx="144" cy="1584"/>
            </a:xfrm>
            <a:prstGeom prst="line">
              <a:avLst/>
            </a:prstGeom>
            <a:noFill/>
            <a:ln w="15875">
              <a:solidFill>
                <a:srgbClr val="FF0000"/>
              </a:solidFill>
              <a:round/>
            </a:ln>
          </p:spPr>
          <p:txBody>
            <a:bodyPr/>
            <a:lstStyle/>
            <a:p>
              <a:endParaRPr lang="zh-CN" altLang="en-US"/>
            </a:p>
          </p:txBody>
        </p:sp>
        <p:sp>
          <p:nvSpPr>
            <p:cNvPr id="40979" name="Text Box 19"/>
            <p:cNvSpPr txBox="1">
              <a:spLocks noChangeArrowheads="1"/>
            </p:cNvSpPr>
            <p:nvPr/>
          </p:nvSpPr>
          <p:spPr bwMode="auto">
            <a:xfrm>
              <a:off x="4070" y="2592"/>
              <a:ext cx="758" cy="250"/>
            </a:xfrm>
            <a:prstGeom prst="rect">
              <a:avLst/>
            </a:prstGeom>
            <a:noFill/>
            <a:ln w="9525">
              <a:noFill/>
              <a:miter lim="800000"/>
            </a:ln>
          </p:spPr>
          <p:txBody>
            <a:bodyPr wrap="none">
              <a:spAutoFit/>
            </a:bodyPr>
            <a:lstStyle/>
            <a:p>
              <a:r>
                <a:rPr lang="zh-CN" altLang="en-US" sz="2000" b="1">
                  <a:solidFill>
                    <a:srgbClr val="0000FF"/>
                  </a:solidFill>
                </a:rPr>
                <a:t>维护</a:t>
              </a:r>
              <a:r>
                <a:rPr lang="en-US" altLang="zh-CN" sz="2000" b="1">
                  <a:solidFill>
                    <a:srgbClr val="0000FF"/>
                  </a:solidFill>
                </a:rPr>
                <a:t>67%</a:t>
              </a:r>
              <a:endParaRPr lang="en-US" altLang="zh-CN" sz="2000" b="1">
                <a:solidFill>
                  <a:srgbClr val="0000FF"/>
                </a:solidFill>
              </a:endParaRPr>
            </a:p>
          </p:txBody>
        </p:sp>
        <p:sp>
          <p:nvSpPr>
            <p:cNvPr id="40980" name="Text Box 20"/>
            <p:cNvSpPr txBox="1">
              <a:spLocks noChangeArrowheads="1"/>
            </p:cNvSpPr>
            <p:nvPr/>
          </p:nvSpPr>
          <p:spPr bwMode="auto">
            <a:xfrm>
              <a:off x="4118" y="1056"/>
              <a:ext cx="528" cy="442"/>
            </a:xfrm>
            <a:prstGeom prst="rect">
              <a:avLst/>
            </a:prstGeom>
            <a:noFill/>
            <a:ln w="9525">
              <a:noFill/>
              <a:miter lim="800000"/>
            </a:ln>
          </p:spPr>
          <p:txBody>
            <a:bodyPr>
              <a:spAutoFit/>
            </a:bodyPr>
            <a:lstStyle/>
            <a:p>
              <a:r>
                <a:rPr lang="zh-CN" altLang="en-US" sz="2000" b="1">
                  <a:solidFill>
                    <a:srgbClr val="0000FF"/>
                  </a:solidFill>
                </a:rPr>
                <a:t>集成</a:t>
              </a:r>
              <a:r>
                <a:rPr lang="en-US" altLang="zh-CN" sz="2000" b="1">
                  <a:solidFill>
                    <a:srgbClr val="0000FF"/>
                  </a:solidFill>
                </a:rPr>
                <a:t>8%</a:t>
              </a:r>
              <a:endParaRPr lang="en-US" altLang="zh-CN" sz="2000" b="1">
                <a:solidFill>
                  <a:srgbClr val="0000FF"/>
                </a:solidFill>
              </a:endParaRPr>
            </a:p>
          </p:txBody>
        </p:sp>
        <p:sp>
          <p:nvSpPr>
            <p:cNvPr id="40981" name="Text Box 21"/>
            <p:cNvSpPr txBox="1">
              <a:spLocks noChangeArrowheads="1"/>
            </p:cNvSpPr>
            <p:nvPr/>
          </p:nvSpPr>
          <p:spPr bwMode="auto">
            <a:xfrm>
              <a:off x="3542" y="912"/>
              <a:ext cx="528" cy="634"/>
            </a:xfrm>
            <a:prstGeom prst="rect">
              <a:avLst/>
            </a:prstGeom>
            <a:noFill/>
            <a:ln w="9525">
              <a:noFill/>
              <a:miter lim="800000"/>
            </a:ln>
          </p:spPr>
          <p:txBody>
            <a:bodyPr>
              <a:spAutoFit/>
            </a:bodyPr>
            <a:lstStyle/>
            <a:p>
              <a:r>
                <a:rPr lang="zh-CN" altLang="en-US" sz="2000" b="1">
                  <a:solidFill>
                    <a:srgbClr val="0000FF"/>
                  </a:solidFill>
                </a:rPr>
                <a:t>模拟测试</a:t>
              </a:r>
              <a:r>
                <a:rPr lang="en-US" altLang="zh-CN" sz="2000" b="1">
                  <a:solidFill>
                    <a:srgbClr val="0000FF"/>
                  </a:solidFill>
                </a:rPr>
                <a:t>7%</a:t>
              </a:r>
              <a:endParaRPr lang="en-US" altLang="zh-CN" sz="2000" b="1">
                <a:solidFill>
                  <a:srgbClr val="0000FF"/>
                </a:solidFill>
              </a:endParaRPr>
            </a:p>
          </p:txBody>
        </p:sp>
        <p:sp>
          <p:nvSpPr>
            <p:cNvPr id="40982" name="Text Box 22"/>
            <p:cNvSpPr txBox="1">
              <a:spLocks noChangeArrowheads="1"/>
            </p:cNvSpPr>
            <p:nvPr/>
          </p:nvSpPr>
          <p:spPr bwMode="auto">
            <a:xfrm>
              <a:off x="2880" y="632"/>
              <a:ext cx="480" cy="520"/>
            </a:xfrm>
            <a:prstGeom prst="rect">
              <a:avLst/>
            </a:prstGeom>
            <a:noFill/>
            <a:ln w="9525">
              <a:noFill/>
              <a:miter lim="800000"/>
            </a:ln>
          </p:spPr>
          <p:txBody>
            <a:bodyPr>
              <a:spAutoFit/>
            </a:bodyPr>
            <a:lstStyle/>
            <a:p>
              <a:r>
                <a:rPr lang="zh-CN" altLang="en-US" sz="1600" b="1">
                  <a:solidFill>
                    <a:srgbClr val="0000FF"/>
                  </a:solidFill>
                </a:rPr>
                <a:t>模块编码</a:t>
              </a:r>
              <a:r>
                <a:rPr lang="en-US" altLang="zh-CN" sz="1600" b="1">
                  <a:solidFill>
                    <a:srgbClr val="0000FF"/>
                  </a:solidFill>
                </a:rPr>
                <a:t>5%</a:t>
              </a:r>
              <a:endParaRPr lang="en-US" altLang="zh-CN" sz="1600" b="1">
                <a:solidFill>
                  <a:srgbClr val="0000FF"/>
                </a:solidFill>
              </a:endParaRPr>
            </a:p>
          </p:txBody>
        </p:sp>
        <p:sp>
          <p:nvSpPr>
            <p:cNvPr id="40983" name="Text Box 23"/>
            <p:cNvSpPr txBox="1">
              <a:spLocks noChangeArrowheads="1"/>
            </p:cNvSpPr>
            <p:nvPr/>
          </p:nvSpPr>
          <p:spPr bwMode="auto">
            <a:xfrm>
              <a:off x="2582" y="1536"/>
              <a:ext cx="678" cy="250"/>
            </a:xfrm>
            <a:prstGeom prst="rect">
              <a:avLst/>
            </a:prstGeom>
            <a:noFill/>
            <a:ln w="9525">
              <a:noFill/>
              <a:miter lim="800000"/>
            </a:ln>
          </p:spPr>
          <p:txBody>
            <a:bodyPr wrap="none">
              <a:spAutoFit/>
            </a:bodyPr>
            <a:lstStyle/>
            <a:p>
              <a:r>
                <a:rPr lang="zh-CN" altLang="en-US" sz="2000" b="1">
                  <a:solidFill>
                    <a:srgbClr val="0000FF"/>
                  </a:solidFill>
                </a:rPr>
                <a:t>设计</a:t>
              </a:r>
              <a:r>
                <a:rPr lang="en-US" altLang="zh-CN" sz="2000" b="1">
                  <a:solidFill>
                    <a:srgbClr val="0000FF"/>
                  </a:solidFill>
                </a:rPr>
                <a:t>6%</a:t>
              </a:r>
              <a:endParaRPr lang="en-US" altLang="zh-CN" sz="2000" b="1">
                <a:solidFill>
                  <a:srgbClr val="0000FF"/>
                </a:solidFill>
              </a:endParaRPr>
            </a:p>
          </p:txBody>
        </p:sp>
        <p:sp>
          <p:nvSpPr>
            <p:cNvPr id="40984" name="Text Box 24"/>
            <p:cNvSpPr txBox="1">
              <a:spLocks noChangeArrowheads="1"/>
            </p:cNvSpPr>
            <p:nvPr/>
          </p:nvSpPr>
          <p:spPr bwMode="auto">
            <a:xfrm>
              <a:off x="1430" y="1536"/>
              <a:ext cx="678" cy="250"/>
            </a:xfrm>
            <a:prstGeom prst="rect">
              <a:avLst/>
            </a:prstGeom>
            <a:noFill/>
            <a:ln w="9525">
              <a:noFill/>
              <a:miter lim="800000"/>
            </a:ln>
          </p:spPr>
          <p:txBody>
            <a:bodyPr wrap="none">
              <a:spAutoFit/>
            </a:bodyPr>
            <a:lstStyle/>
            <a:p>
              <a:r>
                <a:rPr lang="zh-CN" altLang="en-US" sz="2000" b="1">
                  <a:solidFill>
                    <a:srgbClr val="0000FF"/>
                  </a:solidFill>
                </a:rPr>
                <a:t>计划</a:t>
              </a:r>
              <a:r>
                <a:rPr lang="en-US" altLang="zh-CN" sz="2000" b="1">
                  <a:solidFill>
                    <a:srgbClr val="0000FF"/>
                  </a:solidFill>
                </a:rPr>
                <a:t>1%</a:t>
              </a:r>
              <a:endParaRPr lang="en-US" altLang="zh-CN" sz="2000" b="1">
                <a:solidFill>
                  <a:srgbClr val="0000FF"/>
                </a:solidFill>
              </a:endParaRPr>
            </a:p>
          </p:txBody>
        </p:sp>
        <p:sp>
          <p:nvSpPr>
            <p:cNvPr id="40985" name="Text Box 25"/>
            <p:cNvSpPr txBox="1">
              <a:spLocks noChangeArrowheads="1"/>
            </p:cNvSpPr>
            <p:nvPr/>
          </p:nvSpPr>
          <p:spPr bwMode="auto">
            <a:xfrm>
              <a:off x="1152" y="1902"/>
              <a:ext cx="1340" cy="212"/>
            </a:xfrm>
            <a:prstGeom prst="rect">
              <a:avLst/>
            </a:prstGeom>
            <a:noFill/>
            <a:ln w="9525">
              <a:noFill/>
              <a:miter lim="800000"/>
            </a:ln>
          </p:spPr>
          <p:txBody>
            <a:bodyPr wrap="none">
              <a:spAutoFit/>
            </a:bodyPr>
            <a:lstStyle/>
            <a:p>
              <a:r>
                <a:rPr lang="zh-CN" altLang="en-US" sz="1600" b="1">
                  <a:solidFill>
                    <a:srgbClr val="0000FF"/>
                  </a:solidFill>
                </a:rPr>
                <a:t>规格说明（分析）</a:t>
              </a:r>
              <a:r>
                <a:rPr lang="en-US" altLang="zh-CN" sz="1600" b="1">
                  <a:solidFill>
                    <a:srgbClr val="0000FF"/>
                  </a:solidFill>
                </a:rPr>
                <a:t>4%</a:t>
              </a:r>
              <a:endParaRPr lang="en-US" altLang="zh-CN" sz="1600" b="1">
                <a:solidFill>
                  <a:srgbClr val="0000FF"/>
                </a:solidFill>
              </a:endParaRPr>
            </a:p>
          </p:txBody>
        </p:sp>
        <p:sp>
          <p:nvSpPr>
            <p:cNvPr id="40986" name="Text Box 26"/>
            <p:cNvSpPr txBox="1">
              <a:spLocks noChangeArrowheads="1"/>
            </p:cNvSpPr>
            <p:nvPr/>
          </p:nvSpPr>
          <p:spPr bwMode="auto">
            <a:xfrm>
              <a:off x="1238" y="2208"/>
              <a:ext cx="912" cy="231"/>
            </a:xfrm>
            <a:prstGeom prst="rect">
              <a:avLst/>
            </a:prstGeom>
            <a:noFill/>
            <a:ln w="9525">
              <a:noFill/>
              <a:miter lim="800000"/>
            </a:ln>
          </p:spPr>
          <p:txBody>
            <a:bodyPr wrap="none">
              <a:spAutoFit/>
            </a:bodyPr>
            <a:lstStyle/>
            <a:p>
              <a:r>
                <a:rPr lang="zh-CN" altLang="en-US" b="1">
                  <a:solidFill>
                    <a:srgbClr val="0000FF"/>
                  </a:solidFill>
                </a:rPr>
                <a:t>需求分析</a:t>
              </a:r>
              <a:r>
                <a:rPr lang="en-US" altLang="zh-CN" b="1">
                  <a:solidFill>
                    <a:srgbClr val="0000FF"/>
                  </a:solidFill>
                </a:rPr>
                <a:t>2%</a:t>
              </a:r>
              <a:endParaRPr lang="en-US" altLang="zh-CN" b="1">
                <a:solidFill>
                  <a:srgbClr val="0000FF"/>
                </a:solidFill>
              </a:endParaRPr>
            </a:p>
          </p:txBody>
        </p:sp>
        <p:sp>
          <p:nvSpPr>
            <p:cNvPr id="40987" name="Freeform 27"/>
            <p:cNvSpPr/>
            <p:nvPr/>
          </p:nvSpPr>
          <p:spPr bwMode="auto">
            <a:xfrm>
              <a:off x="1526" y="1663"/>
              <a:ext cx="1021" cy="142"/>
            </a:xfrm>
            <a:custGeom>
              <a:avLst/>
              <a:gdLst>
                <a:gd name="T0" fmla="*/ 0 w 1021"/>
                <a:gd name="T1" fmla="*/ 113 h 142"/>
                <a:gd name="T2" fmla="*/ 528 w 1021"/>
                <a:gd name="T3" fmla="*/ 113 h 142"/>
                <a:gd name="T4" fmla="*/ 620 w 1021"/>
                <a:gd name="T5" fmla="*/ 0 h 142"/>
                <a:gd name="T6" fmla="*/ 1021 w 1021"/>
                <a:gd name="T7" fmla="*/ 142 h 142"/>
                <a:gd name="T8" fmla="*/ 0 60000 65536"/>
                <a:gd name="T9" fmla="*/ 0 60000 65536"/>
                <a:gd name="T10" fmla="*/ 0 60000 65536"/>
                <a:gd name="T11" fmla="*/ 0 60000 65536"/>
                <a:gd name="T12" fmla="*/ 0 w 1021"/>
                <a:gd name="T13" fmla="*/ 0 h 142"/>
                <a:gd name="T14" fmla="*/ 1021 w 1021"/>
                <a:gd name="T15" fmla="*/ 142 h 142"/>
              </a:gdLst>
              <a:ahLst/>
              <a:cxnLst>
                <a:cxn ang="T8">
                  <a:pos x="T0" y="T1"/>
                </a:cxn>
                <a:cxn ang="T9">
                  <a:pos x="T2" y="T3"/>
                </a:cxn>
                <a:cxn ang="T10">
                  <a:pos x="T4" y="T5"/>
                </a:cxn>
                <a:cxn ang="T11">
                  <a:pos x="T6" y="T7"/>
                </a:cxn>
              </a:cxnLst>
              <a:rect l="T12" t="T13" r="T14" b="T15"/>
              <a:pathLst>
                <a:path w="1021" h="142">
                  <a:moveTo>
                    <a:pt x="0" y="113"/>
                  </a:moveTo>
                  <a:lnTo>
                    <a:pt x="528" y="113"/>
                  </a:lnTo>
                  <a:lnTo>
                    <a:pt x="620" y="0"/>
                  </a:lnTo>
                  <a:lnTo>
                    <a:pt x="1021" y="142"/>
                  </a:lnTo>
                </a:path>
              </a:pathLst>
            </a:custGeom>
            <a:noFill/>
            <a:ln w="15875">
              <a:solidFill>
                <a:srgbClr val="FF0000"/>
              </a:solidFill>
              <a:round/>
              <a:tailEnd type="stealth" w="med" len="med"/>
            </a:ln>
          </p:spPr>
          <p:txBody>
            <a:bodyPr/>
            <a:lstStyle/>
            <a:p>
              <a:endParaRPr lang="zh-CN" altLang="en-US"/>
            </a:p>
          </p:txBody>
        </p:sp>
        <p:sp>
          <p:nvSpPr>
            <p:cNvPr id="40988" name="Line 28"/>
            <p:cNvSpPr>
              <a:spLocks noChangeShapeType="1"/>
            </p:cNvSpPr>
            <p:nvPr/>
          </p:nvSpPr>
          <p:spPr bwMode="auto">
            <a:xfrm>
              <a:off x="1238" y="2112"/>
              <a:ext cx="1392" cy="0"/>
            </a:xfrm>
            <a:prstGeom prst="line">
              <a:avLst/>
            </a:prstGeom>
            <a:noFill/>
            <a:ln w="15875">
              <a:solidFill>
                <a:srgbClr val="993300"/>
              </a:solidFill>
              <a:round/>
              <a:tailEnd type="stealth" w="med" len="med"/>
            </a:ln>
          </p:spPr>
          <p:txBody>
            <a:bodyPr/>
            <a:lstStyle/>
            <a:p>
              <a:endParaRPr lang="zh-CN" altLang="en-US"/>
            </a:p>
          </p:txBody>
        </p:sp>
      </p:grpSp>
      <p:sp>
        <p:nvSpPr>
          <p:cNvPr id="32" name="Text Box 29"/>
          <p:cNvSpPr txBox="1">
            <a:spLocks noChangeArrowheads="1"/>
          </p:cNvSpPr>
          <p:nvPr/>
        </p:nvSpPr>
        <p:spPr bwMode="auto">
          <a:xfrm>
            <a:off x="285751" y="5286388"/>
            <a:ext cx="3786184" cy="1366528"/>
          </a:xfrm>
          <a:prstGeom prst="rect">
            <a:avLst/>
          </a:prstGeom>
          <a:solidFill>
            <a:schemeClr val="bg1">
              <a:lumMod val="95000"/>
            </a:schemeClr>
          </a:solidFill>
          <a:ln w="9525">
            <a:noFill/>
            <a:miter lim="800000"/>
          </a:ln>
        </p:spPr>
        <p:txBody>
          <a:bodyPr wrap="square">
            <a:spAutoFit/>
          </a:bodyPr>
          <a:lstStyle/>
          <a:p>
            <a:pPr algn="just">
              <a:lnSpc>
                <a:spcPct val="115000"/>
              </a:lnSpc>
              <a:defRPr/>
            </a:pPr>
            <a:r>
              <a:rPr lang="zh-CN" altLang="en-US" b="1" dirty="0"/>
              <a:t>来自</a:t>
            </a:r>
            <a:r>
              <a:rPr lang="en-US" altLang="zh-CN" b="1" dirty="0"/>
              <a:t>[</a:t>
            </a:r>
            <a:r>
              <a:rPr lang="en-US" altLang="zh-CN" b="1" dirty="0" err="1"/>
              <a:t>Elshoff</a:t>
            </a:r>
            <a:r>
              <a:rPr lang="zh-CN" altLang="en-US" b="1" dirty="0"/>
              <a:t>，</a:t>
            </a:r>
            <a:r>
              <a:rPr lang="en-US" altLang="zh-CN" b="1" dirty="0"/>
              <a:t>1976]</a:t>
            </a:r>
            <a:r>
              <a:rPr lang="zh-CN" altLang="en-US" b="1" dirty="0"/>
              <a:t>，</a:t>
            </a:r>
            <a:r>
              <a:rPr lang="en-US" altLang="zh-CN" b="1" dirty="0"/>
              <a:t>[Daly</a:t>
            </a:r>
            <a:r>
              <a:rPr lang="zh-CN" altLang="en-US" b="1" dirty="0"/>
              <a:t>，</a:t>
            </a:r>
            <a:r>
              <a:rPr lang="en-US" altLang="zh-CN" b="1" dirty="0"/>
              <a:t>1977]</a:t>
            </a:r>
            <a:r>
              <a:rPr lang="zh-CN" altLang="en-US" b="1" dirty="0"/>
              <a:t>，</a:t>
            </a:r>
            <a:r>
              <a:rPr lang="en-US" altLang="zh-CN" b="1" dirty="0"/>
              <a:t>[</a:t>
            </a:r>
            <a:r>
              <a:rPr lang="en-US" altLang="zh-CN" b="1" dirty="0" err="1"/>
              <a:t>Zelkowitz</a:t>
            </a:r>
            <a:r>
              <a:rPr lang="zh-CN" altLang="en-US" b="1" dirty="0"/>
              <a:t>，</a:t>
            </a:r>
            <a:r>
              <a:rPr lang="en-US" altLang="zh-CN" b="1" dirty="0" err="1"/>
              <a:t>shaw</a:t>
            </a:r>
            <a:r>
              <a:rPr lang="en-US" altLang="zh-CN" b="1" dirty="0"/>
              <a:t> and Gannon</a:t>
            </a:r>
            <a:r>
              <a:rPr lang="zh-CN" altLang="en-US" b="1" dirty="0"/>
              <a:t>，</a:t>
            </a:r>
            <a:r>
              <a:rPr lang="en-US" altLang="zh-CN" b="1" dirty="0"/>
              <a:t>1979]</a:t>
            </a:r>
            <a:r>
              <a:rPr lang="zh-CN" altLang="en-US" b="1" dirty="0"/>
              <a:t>和</a:t>
            </a:r>
            <a:r>
              <a:rPr lang="en-US" altLang="zh-CN" b="1" dirty="0"/>
              <a:t>[Boehm</a:t>
            </a:r>
            <a:r>
              <a:rPr lang="zh-CN" altLang="en-US" b="1" dirty="0"/>
              <a:t>，</a:t>
            </a:r>
            <a:r>
              <a:rPr lang="en-US" altLang="zh-CN" b="1" dirty="0"/>
              <a:t>1981]</a:t>
            </a:r>
            <a:r>
              <a:rPr lang="zh-CN" altLang="en-US" b="1" dirty="0"/>
              <a:t>的统计数据</a:t>
            </a:r>
            <a:endParaRPr lang="zh-CN" altLang="en-US" b="1" dirty="0"/>
          </a:p>
        </p:txBody>
      </p:sp>
      <p:sp>
        <p:nvSpPr>
          <p:cNvPr id="29"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3075" name="Rectangle 3"/>
          <p:cNvSpPr>
            <a:spLocks noGrp="1" noChangeArrowheads="1"/>
          </p:cNvSpPr>
          <p:nvPr>
            <p:ph type="body" idx="1"/>
          </p:nvPr>
        </p:nvSpPr>
        <p:spPr>
          <a:xfrm>
            <a:off x="457200" y="1600200"/>
            <a:ext cx="8229600" cy="4829196"/>
          </a:xfrm>
        </p:spPr>
        <p:txBody>
          <a:bodyPr/>
          <a:lstStyle/>
          <a:p>
            <a:pPr marL="0" indent="0" eaLnBrk="1" hangingPunct="1">
              <a:buNone/>
            </a:pPr>
            <a:r>
              <a:rPr lang="zh-CN" altLang="en-US" sz="2800" b="1" dirty="0">
                <a:solidFill>
                  <a:srgbClr val="3366FF"/>
                </a:solidFill>
                <a:ea typeface="宋体" panose="02010600030101010101" pitchFamily="2" charset="-122"/>
              </a:rPr>
              <a:t>      软件生存模型也叫软件过程模型</a:t>
            </a:r>
            <a:r>
              <a:rPr lang="zh-CN" altLang="en-US" sz="2800" b="1" dirty="0">
                <a:solidFill>
                  <a:srgbClr val="002060"/>
                </a:solidFill>
                <a:ea typeface="宋体" panose="02010600030101010101" pitchFamily="2" charset="-122"/>
              </a:rPr>
              <a:t>，是软件整个生命周期的系统开发、运行和维护所实施的全部过程、活动和任务的结构框架。典型的有：</a:t>
            </a:r>
            <a:endParaRPr lang="en-US" altLang="zh-CN" sz="28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瀑布模型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快速原型模型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增量模型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螺旋模型</a:t>
            </a:r>
            <a:endParaRPr lang="en-US" altLang="zh-CN"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2060"/>
                </a:solidFill>
                <a:ea typeface="宋体" panose="02010600030101010101" pitchFamily="2" charset="-122"/>
              </a:rPr>
              <a:t>喷泉模型</a:t>
            </a:r>
            <a:endParaRPr lang="en-US" altLang="zh-CN" sz="24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2060"/>
                </a:solidFill>
                <a:ea typeface="宋体" panose="02010600030101010101" pitchFamily="2" charset="-122"/>
              </a:rPr>
              <a:t>统一过程</a:t>
            </a:r>
            <a:endParaRPr lang="en-US" altLang="zh-CN" sz="24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FF0000"/>
                </a:solidFill>
                <a:ea typeface="宋体" panose="02010600030101010101" pitchFamily="2" charset="-122"/>
              </a:rPr>
              <a:t>基于构件的开发模型</a:t>
            </a:r>
            <a:endParaRPr lang="en-US" altLang="zh-CN" sz="2400" b="1" dirty="0">
              <a:solidFill>
                <a:srgbClr val="FF000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FF0000"/>
                </a:solidFill>
                <a:ea typeface="宋体" panose="02010600030101010101" pitchFamily="2" charset="-122"/>
              </a:rPr>
              <a:t>敏捷过程</a:t>
            </a:r>
            <a:endParaRPr lang="zh-CN" altLang="en-US" sz="2400" b="1" dirty="0">
              <a:solidFill>
                <a:srgbClr val="FF0000"/>
              </a:solidFill>
              <a:ea typeface="宋体" panose="02010600030101010101" pitchFamily="2"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500034" y="2143116"/>
            <a:ext cx="5572164" cy="1643074"/>
          </a:xfrm>
        </p:spPr>
        <p:txBody>
          <a:bodyPr/>
          <a:lstStyle/>
          <a:p>
            <a:pPr eaLnBrk="1" hangingPunct="1">
              <a:lnSpc>
                <a:spcPct val="150000"/>
              </a:lnSpc>
              <a:buClr>
                <a:schemeClr val="accent2"/>
              </a:buClr>
              <a:buSzPct val="75000"/>
              <a:buFont typeface="Wingdings" panose="05000000000000000000" pitchFamily="2" charset="2"/>
              <a:buChar char="Ø"/>
            </a:pPr>
            <a:r>
              <a:rPr lang="zh-CN" altLang="en-US" sz="2400" b="1" dirty="0">
                <a:latin typeface="楷体_GB2312" pitchFamily="49" charset="-122"/>
                <a:ea typeface="楷体_GB2312" pitchFamily="49" charset="-122"/>
              </a:rPr>
              <a:t>在</a:t>
            </a:r>
            <a:r>
              <a:rPr lang="en-US" altLang="zh-CN" sz="2400" b="1" dirty="0">
                <a:latin typeface="楷体_GB2312" pitchFamily="49" charset="-122"/>
                <a:ea typeface="楷体_GB2312" pitchFamily="49" charset="-122"/>
              </a:rPr>
              <a:t>20</a:t>
            </a:r>
            <a:r>
              <a:rPr lang="zh-CN" altLang="en-US" sz="2400" b="1" dirty="0">
                <a:latin typeface="楷体_GB2312" pitchFamily="49" charset="-122"/>
                <a:ea typeface="楷体_GB2312" pitchFamily="49" charset="-122"/>
              </a:rPr>
              <a:t>世纪</a:t>
            </a:r>
            <a:r>
              <a:rPr lang="en-US" altLang="zh-CN" sz="2400" b="1" dirty="0">
                <a:latin typeface="楷体_GB2312" pitchFamily="49" charset="-122"/>
                <a:ea typeface="楷体_GB2312" pitchFamily="49" charset="-122"/>
              </a:rPr>
              <a:t>80</a:t>
            </a:r>
            <a:r>
              <a:rPr lang="zh-CN" altLang="en-US" sz="2400" b="1" dirty="0">
                <a:latin typeface="楷体_GB2312" pitchFamily="49" charset="-122"/>
                <a:ea typeface="楷体_GB2312" pitchFamily="49" charset="-122"/>
              </a:rPr>
              <a:t>年代之前，瀑布模型一直是唯一被广泛采用的生命周期模型。</a:t>
            </a:r>
            <a:endParaRPr lang="zh-CN" altLang="en-US" sz="2400" b="1" dirty="0">
              <a:solidFill>
                <a:srgbClr val="3366FF"/>
              </a:solidFill>
              <a:latin typeface="楷体_GB2312" pitchFamily="49" charset="-122"/>
              <a:ea typeface="楷体_GB2312" pitchFamily="49" charset="-122"/>
            </a:endParaRPr>
          </a:p>
          <a:p>
            <a:pPr eaLnBrk="1" hangingPunct="1">
              <a:lnSpc>
                <a:spcPct val="150000"/>
              </a:lnSpc>
              <a:buClr>
                <a:schemeClr val="accent2"/>
              </a:buClr>
              <a:buSzPct val="75000"/>
              <a:buFont typeface="Wingdings" panose="05000000000000000000" pitchFamily="2" charset="2"/>
              <a:buChar char="Ø"/>
            </a:pPr>
            <a:endParaRPr lang="zh-CN" altLang="en-US" sz="2800" b="1" dirty="0">
              <a:latin typeface="楷体_GB2312" pitchFamily="49" charset="-122"/>
              <a:ea typeface="楷体_GB2312" pitchFamily="49" charset="-122"/>
            </a:endParaRPr>
          </a:p>
        </p:txBody>
      </p:sp>
      <p:sp>
        <p:nvSpPr>
          <p:cNvPr id="4100" name="Rectangle 2"/>
          <p:cNvSpPr>
            <a:spLocks noGrp="1" noChangeArrowheads="1"/>
          </p:cNvSpPr>
          <p:nvPr>
            <p:ph type="title"/>
          </p:nvPr>
        </p:nvSpPr>
        <p:spPr>
          <a:xfrm>
            <a:off x="0" y="1428736"/>
            <a:ext cx="4714908" cy="785818"/>
          </a:xfrm>
        </p:spPr>
        <p:txBody>
          <a:bodyPr/>
          <a:lstStyle/>
          <a:p>
            <a:pPr marL="808355" indent="-630555" algn="l" defTabSz="1081405">
              <a:buFont typeface="+mj-ea"/>
              <a:buAutoNum type="circleNumDbPlain"/>
            </a:pPr>
            <a:r>
              <a:rPr lang="zh-CN" altLang="en-US" sz="3200" dirty="0">
                <a:solidFill>
                  <a:srgbClr val="C00000"/>
                </a:solidFill>
                <a:ea typeface="宋体" panose="02010600030101010101" pitchFamily="2" charset="-122"/>
              </a:rPr>
              <a:t>瀑布模型</a:t>
            </a:r>
            <a:endParaRPr lang="zh-CN" altLang="en-US" sz="3200" dirty="0">
              <a:solidFill>
                <a:srgbClr val="C00000"/>
              </a:solidFill>
              <a:ea typeface="宋体" panose="02010600030101010101" pitchFamily="2" charset="-122"/>
            </a:endParaRPr>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1.4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软件生存期与软件生存模型</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lang="en-US" altLang="zh-CN" sz="3600" b="1" dirty="0">
                <a:solidFill>
                  <a:schemeClr val="bg1"/>
                </a:solidFill>
                <a:latin typeface="+mj-lt"/>
                <a:ea typeface="+mj-ea"/>
                <a:cs typeface="+mj-cs"/>
              </a:rPr>
              <a:t>---</a:t>
            </a:r>
            <a:r>
              <a:rPr lang="zh-CN" altLang="en-US" sz="3600" b="1" dirty="0">
                <a:solidFill>
                  <a:schemeClr val="bg1"/>
                </a:solidFill>
                <a:latin typeface="+mj-lt"/>
                <a:ea typeface="+mj-ea"/>
                <a:cs typeface="+mj-cs"/>
              </a:rPr>
              <a:t>软件生存模型</a:t>
            </a:r>
            <a:endParaRPr lang="zh-CN" altLang="en-US" sz="3600" b="1" dirty="0">
              <a:solidFill>
                <a:schemeClr val="bg1"/>
              </a:solidFill>
              <a:latin typeface="+mj-lt"/>
              <a:ea typeface="+mj-ea"/>
              <a:cs typeface="+mj-cs"/>
            </a:endParaRPr>
          </a:p>
        </p:txBody>
      </p:sp>
      <p:sp>
        <p:nvSpPr>
          <p:cNvPr id="7"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sp>
        <p:nvSpPr>
          <p:cNvPr id="8" name="Rectangle 3"/>
          <p:cNvSpPr txBox="1">
            <a:spLocks noChangeArrowheads="1"/>
          </p:cNvSpPr>
          <p:nvPr/>
        </p:nvSpPr>
        <p:spPr bwMode="auto">
          <a:xfrm>
            <a:off x="500034" y="3214686"/>
            <a:ext cx="6000792" cy="328614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Aft>
                <a:spcPct val="0"/>
              </a:spcAft>
              <a:buClrTx/>
              <a:buSzTx/>
              <a:buFontTx/>
              <a:buBlip>
                <a:blip r:embed="rId1"/>
              </a:buBlip>
              <a:defRPr/>
            </a:pPr>
            <a:r>
              <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rPr>
              <a:t>瀑布模型的特点</a:t>
            </a:r>
            <a:endPar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endParaRPr>
          </a:p>
          <a:p>
            <a:pPr marL="716280" marR="0" lvl="0" indent="-336550" algn="l" defTabSz="914400" rtl="0" eaLnBrk="1" fontAlgn="base" latinLnBrk="0" hangingPunct="1">
              <a:lnSpc>
                <a:spcPct val="150000"/>
              </a:lnSpc>
              <a:spcAft>
                <a:spcPct val="0"/>
              </a:spcAft>
              <a:buClr>
                <a:schemeClr val="accent2"/>
              </a:buClr>
              <a:buSzPct val="75000"/>
              <a:buFont typeface="+mj-lt"/>
              <a:buAutoNum type="alphaLcParenR"/>
              <a:defRP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阶段间的顺序性和依赖性</a:t>
            </a:r>
            <a:endParaRPr kumimoji="0" lang="en-US" altLang="zh-CN"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endParaRPr>
          </a:p>
          <a:p>
            <a:pPr marL="716280" marR="0" lvl="0" indent="-336550" algn="l" defTabSz="914400" rtl="0" eaLnBrk="1" fontAlgn="base" latinLnBrk="0" hangingPunct="1">
              <a:lnSpc>
                <a:spcPct val="150000"/>
              </a:lnSpc>
              <a:spcAft>
                <a:spcPct val="0"/>
              </a:spcAft>
              <a:buClr>
                <a:schemeClr val="accent2"/>
              </a:buClr>
              <a:buSzPct val="75000"/>
              <a:buFont typeface="+mj-lt"/>
              <a:buAutoNum type="alphaLcParenR"/>
              <a:defRP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推迟实现的观点（</a:t>
            </a:r>
            <a:r>
              <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rPr>
              <a:t>是瀑布模型的重要指导思想）</a:t>
            </a:r>
            <a:endParaRPr kumimoji="0" lang="en-US" altLang="zh-CN" sz="2400" b="1" i="0" u="none" strike="noStrike" kern="0" cap="none" spc="0" normalizeH="0" baseline="0" noProof="0" dirty="0">
              <a:ln>
                <a:noFill/>
              </a:ln>
              <a:effectLst/>
              <a:uLnTx/>
              <a:uFillTx/>
              <a:latin typeface="楷体_GB2312" pitchFamily="49" charset="-122"/>
              <a:ea typeface="楷体_GB2312" pitchFamily="49" charset="-122"/>
              <a:cs typeface="+mn-cs"/>
            </a:endParaRPr>
          </a:p>
          <a:p>
            <a:pPr marL="716280" lvl="0" indent="-336550" fontAlgn="base">
              <a:lnSpc>
                <a:spcPct val="150000"/>
              </a:lnSpc>
              <a:spcAft>
                <a:spcPct val="0"/>
              </a:spcAft>
              <a:buClr>
                <a:schemeClr val="accent2"/>
              </a:buClr>
              <a:buSzPct val="75000"/>
              <a:buFont typeface="+mj-lt"/>
              <a:buAutoNum type="alphaLcParen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质量保证的观点（</a:t>
            </a:r>
            <a:r>
              <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rPr>
              <a:t>重视文档及对</a:t>
            </a:r>
            <a:r>
              <a:rPr lang="zh-CN" altLang="en-US" sz="2400" b="1" kern="0" dirty="0">
                <a:latin typeface="楷体_GB2312" pitchFamily="49" charset="-122"/>
                <a:ea typeface="楷体_GB2312" pitchFamily="49" charset="-122"/>
              </a:rPr>
              <a:t>文档评审，</a:t>
            </a:r>
            <a:r>
              <a:rPr lang="zh-CN" altLang="en-US" sz="2400" b="1" dirty="0">
                <a:latin typeface="楷体_GB2312" pitchFamily="49" charset="-122"/>
                <a:ea typeface="楷体_GB2312" pitchFamily="49" charset="-122"/>
              </a:rPr>
              <a:t>以便尽早发现问题，改正错误</a:t>
            </a:r>
            <a:r>
              <a:rPr lang="zh-CN" altLang="en-US" sz="2400" b="1" kern="0" dirty="0">
                <a:latin typeface="楷体_GB2312" pitchFamily="49" charset="-122"/>
                <a:ea typeface="楷体_GB2312" pitchFamily="49" charset="-122"/>
              </a:rPr>
              <a:t>）</a:t>
            </a:r>
            <a:endPar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50000"/>
              </a:lnSpc>
              <a:spcAft>
                <a:spcPct val="0"/>
              </a:spcAft>
              <a:buClr>
                <a:schemeClr val="accent2"/>
              </a:buClr>
              <a:buSzPct val="75000"/>
              <a:buFont typeface="Wingdings" panose="05000000000000000000" pitchFamily="2" charset="2"/>
              <a:buChar char="Ø"/>
              <a:defRPr/>
            </a:pPr>
            <a:endParaRPr kumimoji="0" lang="zh-CN" altLang="en-US" sz="28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grpSp>
        <p:nvGrpSpPr>
          <p:cNvPr id="10" name="组合 9"/>
          <p:cNvGrpSpPr/>
          <p:nvPr/>
        </p:nvGrpSpPr>
        <p:grpSpPr>
          <a:xfrm>
            <a:off x="6357950" y="1500174"/>
            <a:ext cx="2571768" cy="4796198"/>
            <a:chOff x="6286512" y="1473080"/>
            <a:chExt cx="2571768" cy="4653574"/>
          </a:xfrm>
        </p:grpSpPr>
        <p:pic>
          <p:nvPicPr>
            <p:cNvPr id="4099" name="Picture 4" descr="1002"/>
            <p:cNvPicPr>
              <a:picLocks noChangeAspect="1" noChangeArrowheads="1"/>
            </p:cNvPicPr>
            <p:nvPr/>
          </p:nvPicPr>
          <p:blipFill>
            <a:blip r:embed="rId2">
              <a:duotone>
                <a:prstClr val="black"/>
                <a:schemeClr val="accent5">
                  <a:tint val="45000"/>
                  <a:satMod val="400000"/>
                </a:schemeClr>
              </a:duotone>
            </a:blip>
            <a:srcRect/>
            <a:stretch>
              <a:fillRect/>
            </a:stretch>
          </p:blipFill>
          <p:spPr bwMode="auto">
            <a:xfrm>
              <a:off x="6286512" y="1473080"/>
              <a:ext cx="2571768" cy="4241936"/>
            </a:xfrm>
            <a:prstGeom prst="rect">
              <a:avLst/>
            </a:prstGeom>
            <a:noFill/>
            <a:ln w="9525">
              <a:noFill/>
              <a:miter lim="800000"/>
              <a:headEnd/>
              <a:tailEnd/>
            </a:ln>
          </p:spPr>
        </p:pic>
        <p:sp>
          <p:nvSpPr>
            <p:cNvPr id="9" name="TextBox 8"/>
            <p:cNvSpPr txBox="1"/>
            <p:nvPr/>
          </p:nvSpPr>
          <p:spPr>
            <a:xfrm>
              <a:off x="7072330" y="5857892"/>
              <a:ext cx="1415772" cy="268762"/>
            </a:xfrm>
            <a:prstGeom prst="rect">
              <a:avLst/>
            </a:prstGeom>
            <a:noFill/>
          </p:spPr>
          <p:txBody>
            <a:bodyPr wrap="none" rtlCol="0">
              <a:spAutoFit/>
            </a:bodyPr>
            <a:lstStyle/>
            <a:p>
              <a:r>
                <a:rPr lang="zh-CN" altLang="en-US" sz="1200" dirty="0">
                  <a:latin typeface="宋体" panose="02010600030101010101" pitchFamily="2" charset="-122"/>
                  <a:ea typeface="宋体" panose="02010600030101010101" pitchFamily="2" charset="-122"/>
                </a:rPr>
                <a:t>传统的瀑布模型图</a:t>
              </a:r>
              <a:endParaRPr lang="zh-CN" altLang="en-US" sz="1200" dirty="0">
                <a:latin typeface="宋体" panose="02010600030101010101" pitchFamily="2" charset="-122"/>
                <a:ea typeface="宋体" panose="02010600030101010101" pitchFamily="2" charset="-122"/>
              </a:endParaRPr>
            </a:p>
          </p:txBody>
        </p:sp>
      </p:gr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428596" y="2143126"/>
            <a:ext cx="4259263" cy="3714766"/>
          </a:xfrm>
        </p:spPr>
        <p:txBody>
          <a:bodyPr/>
          <a:lstStyle/>
          <a:p>
            <a:pPr eaLnBrk="1" hangingPunct="1"/>
            <a:r>
              <a:rPr lang="zh-CN" altLang="en-US" sz="2800" b="1" dirty="0">
                <a:solidFill>
                  <a:srgbClr val="C00000"/>
                </a:solidFill>
                <a:ea typeface="宋体" panose="02010600030101010101" pitchFamily="2" charset="-122"/>
              </a:rPr>
              <a:t>实际的瀑布模型特点</a:t>
            </a:r>
            <a:endParaRPr lang="zh-CN" altLang="en-US" sz="2800" b="1" dirty="0">
              <a:solidFill>
                <a:srgbClr val="C00000"/>
              </a:solidFill>
              <a:ea typeface="宋体" panose="02010600030101010101" pitchFamily="2"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带</a:t>
            </a:r>
            <a:r>
              <a:rPr lang="zh-CN" altLang="en-US" sz="2400" b="1" dirty="0">
                <a:solidFill>
                  <a:srgbClr val="3366FF"/>
                </a:solidFill>
                <a:ea typeface="楷体_GB2312" pitchFamily="49" charset="-122"/>
              </a:rPr>
              <a:t>“</a:t>
            </a:r>
            <a:r>
              <a:rPr lang="zh-CN" altLang="en-US" sz="2400" b="1" dirty="0">
                <a:solidFill>
                  <a:srgbClr val="3366FF"/>
                </a:solidFill>
                <a:latin typeface="楷体_GB2312" pitchFamily="49" charset="-122"/>
                <a:ea typeface="楷体_GB2312" pitchFamily="49" charset="-122"/>
              </a:rPr>
              <a:t>反馈环</a:t>
            </a:r>
            <a:r>
              <a:rPr lang="zh-CN" altLang="en-US" sz="2400" b="1" dirty="0">
                <a:solidFill>
                  <a:srgbClr val="3366FF"/>
                </a:solidFill>
                <a:ea typeface="楷体_GB2312" pitchFamily="49" charset="-122"/>
              </a:rPr>
              <a:t>”</a:t>
            </a:r>
            <a:endParaRPr lang="zh-CN" altLang="en-US" sz="2400" b="1" dirty="0">
              <a:solidFill>
                <a:srgbClr val="3366FF"/>
              </a:solidFill>
              <a:latin typeface="楷体_GB2312" pitchFamily="49" charset="-122"/>
              <a:ea typeface="楷体_GB2312" pitchFamily="49"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实线箭头表示 </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 </a:t>
            </a:r>
            <a:r>
              <a:rPr lang="zh-CN" altLang="en-US" sz="2400" b="1" dirty="0">
                <a:solidFill>
                  <a:srgbClr val="3366FF"/>
                </a:solidFill>
                <a:latin typeface="楷体_GB2312" pitchFamily="49" charset="-122"/>
                <a:ea typeface="楷体_GB2312" pitchFamily="49" charset="-122"/>
              </a:rPr>
              <a:t>过程</a:t>
            </a:r>
            <a:endParaRPr lang="en-US" altLang="zh-CN" sz="2400" b="1" dirty="0">
              <a:solidFill>
                <a:srgbClr val="3366FF"/>
              </a:solidFill>
              <a:latin typeface="楷体_GB2312" pitchFamily="49" charset="-122"/>
              <a:ea typeface="楷体_GB2312" pitchFamily="49"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虚线箭头表示 </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维护 </a:t>
            </a:r>
            <a:r>
              <a:rPr lang="zh-CN" altLang="en-US" sz="2400" b="1" dirty="0">
                <a:solidFill>
                  <a:srgbClr val="3366FF"/>
                </a:solidFill>
                <a:latin typeface="楷体_GB2312" pitchFamily="49" charset="-122"/>
                <a:ea typeface="楷体_GB2312" pitchFamily="49" charset="-122"/>
              </a:rPr>
              <a:t>过程</a:t>
            </a:r>
            <a:endParaRPr lang="zh-CN" altLang="en-US" sz="2400" b="1" dirty="0">
              <a:solidFill>
                <a:srgbClr val="3366FF"/>
              </a:solidFill>
              <a:latin typeface="楷体_GB2312" pitchFamily="49" charset="-122"/>
              <a:ea typeface="楷体_GB2312" pitchFamily="49" charset="-122"/>
            </a:endParaRPr>
          </a:p>
        </p:txBody>
      </p:sp>
      <p:sp>
        <p:nvSpPr>
          <p:cNvPr id="819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grpSp>
        <p:nvGrpSpPr>
          <p:cNvPr id="8" name="组合 7"/>
          <p:cNvGrpSpPr/>
          <p:nvPr/>
        </p:nvGrpSpPr>
        <p:grpSpPr>
          <a:xfrm>
            <a:off x="4857752" y="1448500"/>
            <a:ext cx="3929090" cy="5266648"/>
            <a:chOff x="4702626" y="1448500"/>
            <a:chExt cx="3929090" cy="5266648"/>
          </a:xfrm>
        </p:grpSpPr>
        <p:pic>
          <p:nvPicPr>
            <p:cNvPr id="8195" name="Picture 4"/>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702626" y="1448500"/>
              <a:ext cx="3929090" cy="4945083"/>
            </a:xfrm>
            <a:prstGeom prst="rect">
              <a:avLst/>
            </a:prstGeom>
            <a:noFill/>
            <a:ln w="9525">
              <a:noFill/>
              <a:miter lim="800000"/>
              <a:headEnd/>
              <a:tailEnd/>
            </a:ln>
          </p:spPr>
        </p:pic>
        <p:sp>
          <p:nvSpPr>
            <p:cNvPr id="7" name="TextBox 6"/>
            <p:cNvSpPr txBox="1"/>
            <p:nvPr/>
          </p:nvSpPr>
          <p:spPr>
            <a:xfrm>
              <a:off x="5866903" y="6407371"/>
              <a:ext cx="1800493"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实际的瀑布模型图</a:t>
              </a:r>
              <a:endParaRPr lang="zh-CN" altLang="en-US" dirty="0"/>
            </a:p>
          </p:txBody>
        </p:sp>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71472" y="4143380"/>
            <a:ext cx="3971925" cy="4857750"/>
          </a:xfrm>
          <a:prstGeom prst="rect">
            <a:avLst/>
          </a:prstGeom>
          <a:noFill/>
          <a:ln w="9525">
            <a:noFill/>
            <a:miter lim="800000"/>
          </a:ln>
          <a:effectLst/>
        </p:spPr>
        <p:txBody>
          <a:bodyPr/>
          <a:lstStyle/>
          <a:p>
            <a:pPr marL="342900" indent="-342900">
              <a:spcBef>
                <a:spcPct val="20000"/>
              </a:spcBef>
              <a:buFontTx/>
              <a:buChar char="•"/>
              <a:defRPr/>
            </a:pPr>
            <a:endParaRPr lang="en-US" altLang="zh-CN" sz="3200" b="1" kern="0" dirty="0">
              <a:solidFill>
                <a:schemeClr val="accent2"/>
              </a:solidFill>
              <a:latin typeface="+mn-lt"/>
            </a:endParaRPr>
          </a:p>
        </p:txBody>
      </p:sp>
      <p:sp>
        <p:nvSpPr>
          <p:cNvPr id="921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pic>
        <p:nvPicPr>
          <p:cNvPr id="9220" name="图片 1" descr="图片23.png"/>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929190" y="1500174"/>
            <a:ext cx="3929091" cy="4464969"/>
          </a:xfrm>
          <a:prstGeom prst="rect">
            <a:avLst/>
          </a:prstGeom>
          <a:noFill/>
          <a:ln w="9525">
            <a:noFill/>
            <a:miter lim="800000"/>
            <a:headEnd/>
            <a:tailEnd/>
          </a:ln>
        </p:spPr>
      </p:pic>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6072198" y="5929330"/>
            <a:ext cx="1928826" cy="338554"/>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瀑布模型的 </a:t>
            </a:r>
            <a:r>
              <a:rPr lang="en-US" altLang="zh-CN" sz="1600" b="1" dirty="0">
                <a:latin typeface="宋体" panose="02010600030101010101" pitchFamily="2" charset="-122"/>
                <a:ea typeface="宋体" panose="02010600030101010101" pitchFamily="2" charset="-122"/>
              </a:rPr>
              <a:t>V</a:t>
            </a:r>
            <a:r>
              <a:rPr lang="en-US" altLang="zh-CN" sz="1400" b="1" dirty="0">
                <a:latin typeface="宋体" panose="02010600030101010101" pitchFamily="2" charset="-122"/>
                <a:ea typeface="宋体" panose="02010600030101010101" pitchFamily="2" charset="-122"/>
              </a:rPr>
              <a:t> </a:t>
            </a:r>
            <a:r>
              <a:rPr lang="zh-CN" altLang="en-US" sz="1400" b="1" dirty="0">
                <a:latin typeface="宋体" panose="02010600030101010101" pitchFamily="2" charset="-122"/>
                <a:ea typeface="宋体" panose="02010600030101010101" pitchFamily="2" charset="-122"/>
              </a:rPr>
              <a:t>模型图</a:t>
            </a:r>
            <a:endParaRPr lang="zh-CN" altLang="en-US" dirty="0"/>
          </a:p>
        </p:txBody>
      </p:sp>
      <p:sp>
        <p:nvSpPr>
          <p:cNvPr id="9" name="Rectangle 3"/>
          <p:cNvSpPr txBox="1">
            <a:spLocks noChangeArrowheads="1"/>
          </p:cNvSpPr>
          <p:nvPr/>
        </p:nvSpPr>
        <p:spPr bwMode="auto">
          <a:xfrm>
            <a:off x="428596" y="2143126"/>
            <a:ext cx="4357718" cy="3929080"/>
          </a:xfrm>
          <a:prstGeom prst="rect">
            <a:avLst/>
          </a:prstGeom>
          <a:noFill/>
          <a:ln w="9525">
            <a:noFill/>
            <a:miter lim="800000"/>
          </a:ln>
        </p:spPr>
        <p:txBody>
          <a:bodyPr vert="horz" wrap="square" lIns="91440" tIns="45720" rIns="91440" bIns="45720" numCol="1" anchor="t" anchorCtr="0" compatLnSpc="1"/>
          <a:lstStyle/>
          <a:p>
            <a:pPr marL="342900" lvl="0" indent="-342900" fontAlgn="base">
              <a:spcBef>
                <a:spcPct val="20000"/>
              </a:spcBef>
              <a:spcAft>
                <a:spcPct val="0"/>
              </a:spcAft>
              <a:buBlip>
                <a:blip r:embed="rId2"/>
              </a:buBlip>
            </a:pPr>
            <a:r>
              <a:rPr lang="zh-CN" altLang="en-US" sz="2800" b="1" kern="0" dirty="0">
                <a:solidFill>
                  <a:srgbClr val="C00000"/>
                </a:solidFill>
                <a:ea typeface="宋体" panose="02010600030101010101" pitchFamily="2" charset="-122"/>
              </a:rPr>
              <a:t>瀑布模型的</a:t>
            </a:r>
            <a:r>
              <a:rPr lang="en-US" altLang="zh-CN" sz="2800" b="1" kern="0" dirty="0">
                <a:solidFill>
                  <a:srgbClr val="C00000"/>
                </a:solidFill>
                <a:ea typeface="宋体" panose="02010600030101010101" pitchFamily="2" charset="-122"/>
              </a:rPr>
              <a:t>V</a:t>
            </a:r>
            <a:r>
              <a:rPr lang="zh-CN" altLang="en-US" sz="2800" b="1" kern="0" dirty="0">
                <a:solidFill>
                  <a:srgbClr val="C00000"/>
                </a:solidFill>
                <a:ea typeface="宋体" panose="02010600030101010101" pitchFamily="2" charset="-122"/>
              </a:rPr>
              <a:t>模型</a:t>
            </a:r>
            <a:r>
              <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rPr>
              <a:t>特点</a:t>
            </a:r>
            <a:endPar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endParaRPr>
          </a:p>
          <a:p>
            <a:pPr marL="628650" lvl="0" indent="-355600" fontAlgn="base">
              <a:lnSpc>
                <a:spcPct val="150000"/>
              </a:lnSpc>
              <a:spcBef>
                <a:spcPct val="20000"/>
              </a:spcBef>
              <a:spcAft>
                <a:spcPct val="0"/>
              </a:spcAft>
              <a:buClr>
                <a:schemeClr val="accent2"/>
              </a:buClr>
              <a:buSzPct val="75000"/>
              <a:buFont typeface="Arial" panose="020B0604020202020204" pitchFamily="34" charset="0"/>
              <a:buChar char="•"/>
            </a:pPr>
            <a:r>
              <a:rPr lang="zh-CN" altLang="en-US" sz="2400" b="1" kern="0" dirty="0">
                <a:solidFill>
                  <a:srgbClr val="3366FF"/>
                </a:solidFill>
                <a:latin typeface="楷体_GB2312" pitchFamily="49" charset="-122"/>
                <a:ea typeface="楷体_GB2312" pitchFamily="49" charset="-122"/>
              </a:rPr>
              <a:t>瀑布模型的一个变体</a:t>
            </a:r>
            <a:endParaRPr lang="en-US" altLang="zh-CN" sz="2400" b="1" kern="0" dirty="0">
              <a:solidFill>
                <a:srgbClr val="3366FF"/>
              </a:solidFill>
              <a:latin typeface="楷体_GB2312" pitchFamily="49" charset="-122"/>
              <a:ea typeface="楷体_GB2312" pitchFamily="49" charset="-122"/>
            </a:endParaRPr>
          </a:p>
          <a:p>
            <a:pPr marL="628650" lvl="0" indent="-355600" fontAlgn="base">
              <a:lnSpc>
                <a:spcPct val="150000"/>
              </a:lnSpc>
              <a:spcBef>
                <a:spcPct val="20000"/>
              </a:spcBef>
              <a:spcAft>
                <a:spcPct val="0"/>
              </a:spcAft>
              <a:buClr>
                <a:schemeClr val="accent2"/>
              </a:buClr>
              <a:buSzPct val="75000"/>
              <a:buFont typeface="Arial" panose="020B0604020202020204" pitchFamily="34" charset="0"/>
              <a:buChar char="•"/>
            </a:pPr>
            <a:r>
              <a:rPr lang="en-US" altLang="en-US" sz="2400" b="1" kern="0" dirty="0">
                <a:solidFill>
                  <a:srgbClr val="3366FF"/>
                </a:solidFill>
                <a:latin typeface="楷体_GB2312" pitchFamily="49" charset="-122"/>
                <a:ea typeface="楷体_GB2312" pitchFamily="49" charset="-122"/>
              </a:rPr>
              <a:t>V</a:t>
            </a:r>
            <a:r>
              <a:rPr lang="zh-CN" altLang="en-US" sz="2400" b="1" kern="0" dirty="0">
                <a:solidFill>
                  <a:srgbClr val="3366FF"/>
                </a:solidFill>
                <a:latin typeface="楷体_GB2312" pitchFamily="49" charset="-122"/>
                <a:ea typeface="楷体_GB2312" pitchFamily="49" charset="-122"/>
              </a:rPr>
              <a:t>模型描述了测试阶段的活动与开发阶段相关活动（包括需求建模、概要设计、详细设计、编码）之间的关系。</a:t>
            </a:r>
            <a:endParaRPr lang="zh-CN" altLang="en-US" sz="2400" b="1" kern="0" dirty="0">
              <a:solidFill>
                <a:srgbClr val="3366FF"/>
              </a:solidFill>
              <a:latin typeface="楷体_GB2312" pitchFamily="49" charset="-122"/>
              <a:ea typeface="楷体_GB2312" pitchFamily="49" charset="-122"/>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571472" y="2071678"/>
            <a:ext cx="8001056" cy="4525963"/>
          </a:xfrm>
        </p:spPr>
        <p:txBody>
          <a:bodyPr/>
          <a:lstStyle/>
          <a:p>
            <a:pPr eaLnBrk="1" hangingPunct="1"/>
            <a:r>
              <a:rPr lang="zh-CN" altLang="en-US" sz="2800" b="1" dirty="0">
                <a:solidFill>
                  <a:srgbClr val="C00000"/>
                </a:solidFill>
                <a:ea typeface="宋体" panose="02010600030101010101" pitchFamily="2" charset="-122"/>
              </a:rPr>
              <a:t>瀑布模型的优点、缺点及使用范围</a:t>
            </a:r>
            <a:endParaRPr lang="zh-CN" altLang="en-US" sz="2800" b="1" dirty="0">
              <a:solidFill>
                <a:srgbClr val="C00000"/>
              </a:solidFill>
              <a:ea typeface="宋体" panose="02010600030101010101" pitchFamily="2" charset="-122"/>
            </a:endParaRPr>
          </a:p>
          <a:p>
            <a:pPr eaLnBrk="1" hangingPunct="1">
              <a:buClr>
                <a:schemeClr val="accent2"/>
              </a:buClr>
              <a:buSzPct val="75000"/>
              <a:buNone/>
            </a:pPr>
            <a:r>
              <a:rPr lang="zh-CN" altLang="en-US" sz="2400" b="1" dirty="0">
                <a:solidFill>
                  <a:srgbClr val="3366FF"/>
                </a:solidFill>
                <a:latin typeface="楷体_GB2312" pitchFamily="49" charset="-122"/>
                <a:ea typeface="楷体_GB2312" pitchFamily="49" charset="-122"/>
              </a:rPr>
              <a:t>优点：</a:t>
            </a:r>
            <a:endParaRPr lang="en-US" altLang="zh-CN" sz="2400" b="1" dirty="0">
              <a:solidFill>
                <a:srgbClr val="3366FF"/>
              </a:solidFill>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强制开发人员采用规范化的方法。</a:t>
            </a:r>
            <a:endParaRPr lang="zh-CN" altLang="en-US" sz="2400" dirty="0">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 严格规定每个阶段必须提交的文档。</a:t>
            </a:r>
            <a:endParaRPr lang="zh-CN" altLang="en-US" sz="2400" dirty="0">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 每个阶段交出的所有产品都必须经过验证。</a:t>
            </a:r>
            <a:endParaRPr lang="en-US" altLang="zh-CN" sz="2400" dirty="0">
              <a:latin typeface="楷体_GB2312" pitchFamily="49" charset="-122"/>
              <a:ea typeface="楷体_GB2312" pitchFamily="49" charset="-122"/>
            </a:endParaRPr>
          </a:p>
          <a:p>
            <a:pPr marL="903605" indent="-903605">
              <a:spcBef>
                <a:spcPts val="1200"/>
              </a:spcBef>
              <a:spcAft>
                <a:spcPts val="600"/>
              </a:spcAft>
              <a:buClr>
                <a:schemeClr val="accent2"/>
              </a:buClr>
              <a:buSzPct val="75000"/>
              <a:buNone/>
            </a:pPr>
            <a:r>
              <a:rPr lang="zh-CN" altLang="en-US" sz="2400" b="1" dirty="0">
                <a:solidFill>
                  <a:srgbClr val="3366FF"/>
                </a:solidFill>
                <a:latin typeface="楷体_GB2312" pitchFamily="49" charset="-122"/>
                <a:ea typeface="楷体_GB2312" pitchFamily="49" charset="-122"/>
              </a:rPr>
              <a:t>缺点：</a:t>
            </a:r>
            <a:r>
              <a:rPr lang="zh-CN" altLang="en-US" sz="2400" dirty="0">
                <a:latin typeface="楷体_GB2312" pitchFamily="49" charset="-122"/>
                <a:ea typeface="楷体_GB2312" pitchFamily="49" charset="-122"/>
              </a:rPr>
              <a:t>完全依赖书面的规格说明，如需求规格说明与用户需求之间有差异，则可能导致最终开发出的软件产品不能真正满足用户的需要；</a:t>
            </a:r>
            <a:endParaRPr lang="en-US" altLang="zh-CN" sz="2400" dirty="0">
              <a:latin typeface="楷体_GB2312" pitchFamily="49" charset="-122"/>
              <a:ea typeface="楷体_GB2312" pitchFamily="49" charset="-122"/>
            </a:endParaRPr>
          </a:p>
          <a:p>
            <a:pPr marL="903605" indent="-903605">
              <a:buClr>
                <a:schemeClr val="accent2"/>
              </a:buClr>
              <a:buSzPct val="75000"/>
              <a:buNone/>
            </a:pPr>
            <a:r>
              <a:rPr lang="zh-CN" altLang="en-US" sz="2400" b="1" dirty="0">
                <a:solidFill>
                  <a:srgbClr val="3366FF"/>
                </a:solidFill>
                <a:latin typeface="楷体_GB2312" pitchFamily="49" charset="-122"/>
                <a:ea typeface="楷体_GB2312" pitchFamily="49" charset="-122"/>
              </a:rPr>
              <a:t>适用范围：</a:t>
            </a:r>
            <a:r>
              <a:rPr lang="zh-CN" altLang="en-US" sz="2400" dirty="0">
                <a:latin typeface="楷体_GB2312" pitchFamily="49" charset="-122"/>
                <a:ea typeface="楷体_GB2312" pitchFamily="49" charset="-122"/>
              </a:rPr>
              <a:t>只适用于项目开始时需求已确定的情况。</a:t>
            </a:r>
            <a:endParaRPr lang="zh-CN" altLang="en-US" sz="2400" dirty="0">
              <a:latin typeface="楷体_GB2312" pitchFamily="49" charset="-122"/>
              <a:ea typeface="楷体_GB2312" pitchFamily="49" charset="-122"/>
            </a:endParaRPr>
          </a:p>
        </p:txBody>
      </p:sp>
      <p:sp>
        <p:nvSpPr>
          <p:cNvPr id="1024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28596" y="2214554"/>
            <a:ext cx="4114800" cy="4143404"/>
          </a:xfrm>
        </p:spPr>
        <p:txBody>
          <a:bodyPr/>
          <a:lstStyle/>
          <a:p>
            <a:pPr marL="355600" indent="-355600" eaLnBrk="1" hangingPunct="1">
              <a:lnSpc>
                <a:spcPts val="4200"/>
              </a:lnSpc>
              <a:spcAft>
                <a:spcPts val="600"/>
              </a:spcAft>
            </a:pPr>
            <a:r>
              <a:rPr lang="zh-CN" altLang="en-US" sz="2800" b="1" dirty="0">
                <a:solidFill>
                  <a:srgbClr val="CC0000"/>
                </a:solidFill>
                <a:ea typeface="宋体" panose="02010600030101010101" pitchFamily="2" charset="-122"/>
              </a:rPr>
              <a:t>目标：</a:t>
            </a:r>
            <a:r>
              <a:rPr lang="zh-CN" altLang="en-US" sz="2400" b="1" dirty="0">
                <a:latin typeface="楷体_GB2312" pitchFamily="49" charset="-122"/>
                <a:ea typeface="楷体_GB2312" pitchFamily="49" charset="-122"/>
              </a:rPr>
              <a:t>是快速建立起可以在计算机上运行的程序，完成的功能往往是最终产品功能的一个子集。</a:t>
            </a:r>
            <a:endParaRPr lang="en-US" altLang="zh-CN" sz="2400" b="1" dirty="0">
              <a:latin typeface="楷体_GB2312" pitchFamily="49" charset="-122"/>
              <a:ea typeface="楷体_GB2312" pitchFamily="49" charset="-122"/>
            </a:endParaRPr>
          </a:p>
          <a:p>
            <a:pPr eaLnBrk="1" hangingPunct="1">
              <a:lnSpc>
                <a:spcPts val="4200"/>
              </a:lnSpc>
              <a:spcAft>
                <a:spcPts val="600"/>
              </a:spcAft>
            </a:pPr>
            <a:r>
              <a:rPr lang="zh-CN" altLang="en-US" sz="2800" b="1" dirty="0">
                <a:solidFill>
                  <a:srgbClr val="CC0000"/>
                </a:solidFill>
                <a:ea typeface="宋体" panose="02010600030101010101" pitchFamily="2" charset="-122"/>
              </a:rPr>
              <a:t>目的：</a:t>
            </a:r>
            <a:r>
              <a:rPr lang="zh-CN" altLang="en-US" sz="2400" b="1" dirty="0">
                <a:latin typeface="楷体_GB2312" pitchFamily="49" charset="-122"/>
                <a:ea typeface="楷体_GB2312" pitchFamily="49" charset="-122"/>
              </a:rPr>
              <a:t>是尽快获知用户的真正需求，一旦需求确定了，原型可以抛弃。</a:t>
            </a:r>
            <a:endParaRPr lang="zh-CN" altLang="en-US" sz="2400" b="1" dirty="0">
              <a:latin typeface="楷体_GB2312" pitchFamily="49" charset="-122"/>
              <a:ea typeface="楷体_GB2312" pitchFamily="49" charset="-122"/>
            </a:endParaRPr>
          </a:p>
          <a:p>
            <a:pPr eaLnBrk="1" hangingPunct="1">
              <a:lnSpc>
                <a:spcPct val="150000"/>
              </a:lnSpc>
            </a:pPr>
            <a:endParaRPr lang="en-US" altLang="zh-CN" sz="2400" dirty="0">
              <a:latin typeface="楷体_GB2312" pitchFamily="49" charset="-122"/>
              <a:ea typeface="楷体_GB2312" pitchFamily="49" charset="-122"/>
            </a:endParaRPr>
          </a:p>
        </p:txBody>
      </p:sp>
      <p:pic>
        <p:nvPicPr>
          <p:cNvPr id="12291" name="Picture 4" descr="1104"/>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929190" y="1501465"/>
            <a:ext cx="3643338" cy="4856493"/>
          </a:xfrm>
          <a:prstGeom prst="rect">
            <a:avLst/>
          </a:prstGeom>
          <a:noFill/>
          <a:ln w="9525">
            <a:noFill/>
            <a:miter lim="800000"/>
            <a:headEnd/>
            <a:tailEnd/>
          </a:ln>
        </p:spPr>
      </p:pic>
      <p:sp>
        <p:nvSpPr>
          <p:cNvPr id="1229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2"/>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快速原型模型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796118" y="6381774"/>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929322" y="6335933"/>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快速原型模型图</a:t>
            </a:r>
            <a:endParaRPr lang="zh-CN" altLang="en-US"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214282" y="1428736"/>
            <a:ext cx="8429684" cy="5143536"/>
          </a:xfrm>
        </p:spPr>
        <p:txBody>
          <a:bodyPr/>
          <a:lstStyle/>
          <a:p>
            <a:pPr eaLnBrk="1" hangingPunct="1"/>
            <a:r>
              <a:rPr lang="zh-CN" altLang="en-US" sz="2800" b="1" dirty="0">
                <a:solidFill>
                  <a:srgbClr val="C00000"/>
                </a:solidFill>
                <a:ea typeface="宋体" panose="02010600030101010101" pitchFamily="2" charset="-122"/>
              </a:rPr>
              <a:t>快速原型模型的优点</a:t>
            </a:r>
            <a:endParaRPr lang="zh-CN" altLang="en-US" sz="2800" b="1" dirty="0">
              <a:solidFill>
                <a:srgbClr val="C00000"/>
              </a:solidFill>
              <a:ea typeface="宋体" panose="02010600030101010101" pitchFamily="2" charset="-122"/>
            </a:endParaRPr>
          </a:p>
          <a:p>
            <a:pPr marL="457200" indent="-184150" eaLnBrk="1" hangingPunct="1">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a:t>
            </a:r>
            <a:r>
              <a:rPr lang="zh-CN" altLang="en-US" sz="2000" b="1" dirty="0">
                <a:solidFill>
                  <a:srgbClr val="00B050"/>
                </a:solidFill>
                <a:latin typeface="楷体_GB2312" pitchFamily="49" charset="-122"/>
                <a:ea typeface="楷体_GB2312" pitchFamily="49" charset="-122"/>
              </a:rPr>
              <a:t>有助于满足用户的真实需求</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软件产品的开发是</a:t>
            </a:r>
            <a:r>
              <a:rPr lang="zh-CN" altLang="en-US" sz="2000" b="1" dirty="0">
                <a:solidFill>
                  <a:srgbClr val="3366FF"/>
                </a:solidFill>
                <a:latin typeface="楷体_GB2312" pitchFamily="49" charset="-122"/>
                <a:ea typeface="楷体_GB2312" pitchFamily="49" charset="-122"/>
              </a:rPr>
              <a:t>不带反馈环的</a:t>
            </a:r>
            <a:r>
              <a:rPr lang="zh-CN" altLang="en-US" sz="2000" b="1" dirty="0">
                <a:solidFill>
                  <a:srgbClr val="002060"/>
                </a:solidFill>
                <a:latin typeface="楷体_GB2312" pitchFamily="49" charset="-122"/>
                <a:ea typeface="楷体_GB2312" pitchFamily="49" charset="-122"/>
              </a:rPr>
              <a:t>，</a:t>
            </a:r>
            <a:r>
              <a:rPr lang="zh-CN" altLang="zh-CN" sz="2000" b="1" dirty="0">
                <a:solidFill>
                  <a:srgbClr val="3366FF"/>
                </a:solidFill>
                <a:latin typeface="楷体_GB2312" pitchFamily="49" charset="-122"/>
                <a:ea typeface="楷体_GB2312" pitchFamily="49" charset="-122"/>
              </a:rPr>
              <a:t>这正是这种过程模型的主要优点</a:t>
            </a:r>
            <a:r>
              <a:rPr lang="en-US" altLang="zh-CN" sz="2000" b="1" dirty="0">
                <a:solidFill>
                  <a:srgbClr val="3366FF"/>
                </a:solidFill>
                <a:latin typeface="楷体_GB2312" pitchFamily="49" charset="-122"/>
                <a:ea typeface="楷体_GB2312" pitchFamily="49" charset="-122"/>
              </a:rPr>
              <a:t>,</a:t>
            </a:r>
            <a:r>
              <a:rPr lang="zh-CN" altLang="en-US" sz="2000" b="1" dirty="0">
                <a:solidFill>
                  <a:srgbClr val="002060"/>
                </a:solidFill>
                <a:latin typeface="楷体_GB2312" pitchFamily="49" charset="-122"/>
                <a:ea typeface="楷体_GB2312" pitchFamily="49" charset="-122"/>
              </a:rPr>
              <a:t>基本上是</a:t>
            </a:r>
            <a:r>
              <a:rPr lang="zh-CN" altLang="en-US" sz="2000" b="1" dirty="0">
                <a:solidFill>
                  <a:srgbClr val="00B050"/>
                </a:solidFill>
                <a:latin typeface="楷体_GB2312" pitchFamily="49" charset="-122"/>
                <a:ea typeface="楷体_GB2312" pitchFamily="49" charset="-122"/>
              </a:rPr>
              <a:t>按线性顺序</a:t>
            </a:r>
            <a:r>
              <a:rPr lang="zh-CN" altLang="en-US" sz="2000" b="1" dirty="0">
                <a:solidFill>
                  <a:srgbClr val="002060"/>
                </a:solidFill>
                <a:latin typeface="楷体_GB2312" pitchFamily="49" charset="-122"/>
                <a:ea typeface="楷体_GB2312" pitchFamily="49" charset="-122"/>
              </a:rPr>
              <a:t>进行，原因为</a:t>
            </a:r>
            <a:r>
              <a:rPr lang="en-US" altLang="zh-CN" sz="2000" b="1" dirty="0">
                <a:solidFill>
                  <a:srgbClr val="002060"/>
                </a:solidFill>
                <a:latin typeface="楷体_GB2312" pitchFamily="49" charset="-122"/>
                <a:ea typeface="楷体_GB2312" pitchFamily="49" charset="-122"/>
              </a:rPr>
              <a:t>c)d)e)</a:t>
            </a:r>
            <a:r>
              <a:rPr lang="zh-CN" altLang="en-US" sz="2000" b="1" dirty="0">
                <a:solidFill>
                  <a:srgbClr val="002060"/>
                </a:solidFill>
                <a:latin typeface="楷体_GB2312" pitchFamily="49" charset="-122"/>
                <a:ea typeface="楷体_GB2312" pitchFamily="49" charset="-122"/>
              </a:rPr>
              <a:t>。 </a:t>
            </a:r>
            <a:endParaRPr lang="en-US" altLang="zh-CN" sz="2000" b="1" dirty="0">
              <a:solidFill>
                <a:srgbClr val="002060"/>
              </a:solidFill>
              <a:latin typeface="楷体_GB2312" pitchFamily="49" charset="-122"/>
              <a:ea typeface="楷体_GB2312" pitchFamily="49" charset="-122"/>
            </a:endParaRPr>
          </a:p>
          <a:p>
            <a:pPr marL="457200" indent="-184150" eaLnBrk="1" hangingPunct="1">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原型系统已经通过与用户交互而得到验证，据此产生的</a:t>
            </a:r>
            <a:r>
              <a:rPr lang="zh-CN" altLang="en-US" sz="2000" b="1" dirty="0">
                <a:solidFill>
                  <a:srgbClr val="00B050"/>
                </a:solidFill>
                <a:latin typeface="楷体_GB2312" pitchFamily="49" charset="-122"/>
                <a:ea typeface="楷体_GB2312" pitchFamily="49" charset="-122"/>
              </a:rPr>
              <a:t>规格说明文档能够正确地描述用户需求</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因为规格说明文档正确地描述了用户需求，因此，在</a:t>
            </a:r>
            <a:r>
              <a:rPr lang="zh-CN" altLang="en-US" sz="2000" b="1" dirty="0">
                <a:solidFill>
                  <a:srgbClr val="00B050"/>
                </a:solidFill>
                <a:latin typeface="楷体_GB2312" pitchFamily="49" charset="-122"/>
                <a:ea typeface="楷体_GB2312" pitchFamily="49" charset="-122"/>
              </a:rPr>
              <a:t>开发过程的后续阶段不会因文档描述不准确而进行较大的返工</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开发人员通过建立原型系统已经学到了许多东西，因此，在设计和编码阶段发生错误的可能性也比较小，</a:t>
            </a:r>
            <a:r>
              <a:rPr lang="zh-CN" altLang="en-US" sz="2000" b="1" dirty="0">
                <a:solidFill>
                  <a:srgbClr val="00B050"/>
                </a:solidFill>
                <a:latin typeface="楷体_GB2312" pitchFamily="49" charset="-122"/>
                <a:ea typeface="楷体_GB2312" pitchFamily="49" charset="-122"/>
              </a:rPr>
              <a:t>减少了在后续阶段需要改正前期阶段所犯错误的可能性</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a:t>
            </a:r>
            <a:r>
              <a:rPr lang="zh-CN" altLang="en-US" sz="2000" b="1" dirty="0">
                <a:solidFill>
                  <a:srgbClr val="002060"/>
                </a:solidFill>
                <a:ea typeface="楷体_GB2312" pitchFamily="49" charset="-122"/>
              </a:rPr>
              <a:t>“</a:t>
            </a:r>
            <a:r>
              <a:rPr lang="zh-CN" altLang="en-US" sz="2000" b="1" dirty="0">
                <a:solidFill>
                  <a:srgbClr val="002060"/>
                </a:solidFill>
                <a:latin typeface="楷体_GB2312" pitchFamily="49" charset="-122"/>
                <a:ea typeface="楷体_GB2312" pitchFamily="49" charset="-122"/>
              </a:rPr>
              <a:t>快速</a:t>
            </a:r>
            <a:r>
              <a:rPr lang="zh-CN" altLang="en-US" sz="2000" b="1" dirty="0">
                <a:solidFill>
                  <a:srgbClr val="002060"/>
                </a:solidFill>
                <a:ea typeface="楷体_GB2312" pitchFamily="49" charset="-122"/>
              </a:rPr>
              <a:t>”</a:t>
            </a:r>
            <a:r>
              <a:rPr lang="zh-CN" altLang="en-US" sz="2000" b="1" dirty="0">
                <a:solidFill>
                  <a:srgbClr val="002060"/>
                </a:solidFill>
                <a:latin typeface="楷体_GB2312" pitchFamily="49" charset="-122"/>
                <a:ea typeface="楷体_GB2312" pitchFamily="49" charset="-122"/>
              </a:rPr>
              <a:t>是特点，</a:t>
            </a:r>
            <a:r>
              <a:rPr lang="zh-CN" altLang="en-US" sz="2000" b="1" dirty="0">
                <a:solidFill>
                  <a:srgbClr val="00B050"/>
                </a:solidFill>
                <a:latin typeface="楷体_GB2312" pitchFamily="49" charset="-122"/>
                <a:ea typeface="楷体_GB2312" pitchFamily="49" charset="-122"/>
              </a:rPr>
              <a:t>开发人员应该</a:t>
            </a:r>
            <a:r>
              <a:rPr lang="zh-CN" altLang="en-US" sz="2000" b="1" dirty="0">
                <a:solidFill>
                  <a:srgbClr val="3366FF"/>
                </a:solidFill>
                <a:latin typeface="楷体_GB2312" pitchFamily="49" charset="-122"/>
                <a:ea typeface="楷体_GB2312" pitchFamily="49" charset="-122"/>
              </a:rPr>
              <a:t>借助于工具</a:t>
            </a:r>
            <a:r>
              <a:rPr lang="zh-CN" altLang="en-US" sz="2000" b="1" dirty="0">
                <a:solidFill>
                  <a:srgbClr val="00B050"/>
                </a:solidFill>
                <a:latin typeface="楷体_GB2312" pitchFamily="49" charset="-122"/>
                <a:ea typeface="楷体_GB2312" pitchFamily="49" charset="-122"/>
              </a:rPr>
              <a:t>尽可能快地建造出原型系统</a:t>
            </a:r>
            <a:r>
              <a:rPr lang="zh-CN" altLang="en-US" sz="2000" b="1" dirty="0">
                <a:solidFill>
                  <a:srgbClr val="002060"/>
                </a:solidFill>
                <a:latin typeface="楷体_GB2312" pitchFamily="49" charset="-122"/>
                <a:ea typeface="楷体_GB2312" pitchFamily="49" charset="-122"/>
              </a:rPr>
              <a:t>，以加速软件开发过程，节约软件开发成本。</a:t>
            </a:r>
            <a:endParaRPr lang="zh-CN" altLang="en-US" sz="2000" b="1" dirty="0">
              <a:solidFill>
                <a:srgbClr val="002060"/>
              </a:solidFill>
              <a:latin typeface="楷体_GB2312" pitchFamily="49" charset="-122"/>
              <a:ea typeface="楷体_GB2312" pitchFamily="49" charset="-122"/>
            </a:endParaRPr>
          </a:p>
          <a:p>
            <a:pPr>
              <a:lnSpc>
                <a:spcPct val="90000"/>
              </a:lnSpc>
              <a:buNone/>
            </a:pP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a:p>
            <a:pPr eaLnBrk="1" hangingPunct="1">
              <a:buFontTx/>
              <a:buNone/>
            </a:pP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1331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cxnSp>
        <p:nvCxnSpPr>
          <p:cNvPr id="8" name="直接连接符 7"/>
          <p:cNvCxnSpPr/>
          <p:nvPr/>
        </p:nvCxnSpPr>
        <p:spPr>
          <a:xfrm>
            <a:off x="571472" y="3143248"/>
            <a:ext cx="8072494" cy="1588"/>
          </a:xfrm>
          <a:prstGeom prst="line">
            <a:avLst/>
          </a:prstGeom>
          <a:ln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1472" y="5929330"/>
            <a:ext cx="807249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1105"/>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3286116" y="1500174"/>
            <a:ext cx="5834061" cy="3929090"/>
          </a:xfrm>
          <a:prstGeom prst="rect">
            <a:avLst/>
          </a:prstGeom>
          <a:noFill/>
          <a:ln w="9525">
            <a:noFill/>
            <a:miter lim="800000"/>
            <a:headEnd/>
            <a:tailEnd/>
          </a:ln>
        </p:spPr>
      </p:pic>
      <p:sp>
        <p:nvSpPr>
          <p:cNvPr id="15362" name="Rectangle 3"/>
          <p:cNvSpPr>
            <a:spLocks noGrp="1" noChangeArrowheads="1"/>
          </p:cNvSpPr>
          <p:nvPr>
            <p:ph type="body" idx="1"/>
          </p:nvPr>
        </p:nvSpPr>
        <p:spPr>
          <a:xfrm>
            <a:off x="214282" y="2428868"/>
            <a:ext cx="3000396" cy="3000396"/>
          </a:xfrm>
        </p:spPr>
        <p:txBody>
          <a:bodyPr/>
          <a:lstStyle/>
          <a:p>
            <a:pPr eaLnBrk="1" hangingPunct="1">
              <a:lnSpc>
                <a:spcPts val="3400"/>
              </a:lnSpc>
              <a:spcBef>
                <a:spcPts val="1800"/>
              </a:spcBef>
              <a:spcAft>
                <a:spcPts val="12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也称为渐增模型</a:t>
            </a:r>
            <a:endParaRPr lang="zh-CN" altLang="en-US" sz="2400" dirty="0">
              <a:latin typeface="楷体_GB2312" pitchFamily="49" charset="-122"/>
              <a:ea typeface="楷体_GB2312" pitchFamily="49" charset="-122"/>
            </a:endParaRPr>
          </a:p>
          <a:p>
            <a:pPr eaLnBrk="1" hangingPunct="1">
              <a:lnSpc>
                <a:spcPts val="3400"/>
              </a:lnSpc>
              <a:spcBef>
                <a:spcPts val="1800"/>
              </a:spcBef>
              <a:spcAft>
                <a:spcPts val="6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开发软件时，把软件产品作为</a:t>
            </a:r>
            <a:r>
              <a:rPr lang="zh-CN" altLang="en-US" sz="2400" b="1" dirty="0">
                <a:solidFill>
                  <a:srgbClr val="3366FF"/>
                </a:solidFill>
                <a:latin typeface="楷体_GB2312" pitchFamily="49" charset="-122"/>
                <a:ea typeface="楷体_GB2312" pitchFamily="49" charset="-122"/>
              </a:rPr>
              <a:t>一系列的增量构件</a:t>
            </a:r>
            <a:r>
              <a:rPr lang="zh-CN" altLang="en-US" sz="2400" dirty="0">
                <a:latin typeface="楷体_GB2312" pitchFamily="49" charset="-122"/>
                <a:ea typeface="楷体_GB2312" pitchFamily="49" charset="-122"/>
              </a:rPr>
              <a:t>来</a:t>
            </a:r>
            <a:r>
              <a:rPr lang="zh-CN" altLang="en-US" sz="2400" b="1" dirty="0">
                <a:solidFill>
                  <a:srgbClr val="00B050"/>
                </a:solidFill>
                <a:latin typeface="楷体_GB2312" pitchFamily="49" charset="-122"/>
                <a:ea typeface="楷体_GB2312" pitchFamily="49" charset="-122"/>
              </a:rPr>
              <a:t>设计、编码、集成和测试</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sp>
        <p:nvSpPr>
          <p:cNvPr id="1536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0"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429256" y="5643578"/>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增量模型图</a:t>
            </a:r>
            <a:endParaRPr lang="zh-CN" altLang="en-US" dirty="0"/>
          </a:p>
        </p:txBody>
      </p:sp>
      <p:sp>
        <p:nvSpPr>
          <p:cNvPr id="8" name="Rectangle 3"/>
          <p:cNvSpPr txBox="1">
            <a:spLocks noChangeArrowheads="1"/>
          </p:cNvSpPr>
          <p:nvPr/>
        </p:nvSpPr>
        <p:spPr bwMode="auto">
          <a:xfrm>
            <a:off x="214282" y="5572140"/>
            <a:ext cx="5000660" cy="100013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ts val="3200"/>
              </a:lnSpc>
              <a:spcBef>
                <a:spcPct val="20000"/>
              </a:spcBef>
              <a:spcAft>
                <a:spcPct val="0"/>
              </a:spcAft>
              <a:buClr>
                <a:schemeClr val="accent2"/>
              </a:buClr>
              <a:buSzPct val="75000"/>
              <a:buFont typeface="Wingdings" panose="05000000000000000000" pitchFamily="2" charset="2"/>
              <a:buChar char="l"/>
              <a:defRPr/>
            </a:pP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每个</a:t>
            </a:r>
            <a:r>
              <a:rPr kumimoji="0" lang="zh-CN" altLang="en-US" sz="2400" b="1" i="0" u="none" strike="noStrike" kern="0" cap="none" spc="0" normalizeH="0" baseline="0" noProof="0" dirty="0">
                <a:ln>
                  <a:noFill/>
                </a:ln>
                <a:solidFill>
                  <a:srgbClr val="00B050"/>
                </a:solidFill>
                <a:effectLst/>
                <a:uLnTx/>
                <a:uFillTx/>
                <a:latin typeface="楷体_GB2312" pitchFamily="49" charset="-122"/>
                <a:ea typeface="楷体_GB2312" pitchFamily="49" charset="-122"/>
                <a:cs typeface="+mn-cs"/>
              </a:rPr>
              <a:t>构件由多个相互作用的模块构成，并且能够完成特定的功能</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2531" name="Picture 3"/>
          <p:cNvPicPr>
            <a:picLocks noChangeAspect="1" noChangeArrowheads="1"/>
          </p:cNvPicPr>
          <p:nvPr/>
        </p:nvPicPr>
        <p:blipFill>
          <a:blip r:embed="rId1"/>
          <a:srcRect/>
          <a:stretch>
            <a:fillRect/>
          </a:stretch>
        </p:blipFill>
        <p:spPr bwMode="auto">
          <a:xfrm>
            <a:off x="650875" y="1106488"/>
            <a:ext cx="7842250" cy="2176462"/>
          </a:xfrm>
          <a:prstGeom prst="rect">
            <a:avLst/>
          </a:prstGeom>
          <a:noFill/>
          <a:ln w="9525">
            <a:noFill/>
            <a:miter lim="800000"/>
            <a:headEnd/>
            <a:tailEnd/>
          </a:ln>
        </p:spPr>
      </p:pic>
      <p:pic>
        <p:nvPicPr>
          <p:cNvPr id="22532" name="Picture 3"/>
          <p:cNvPicPr>
            <a:picLocks noChangeAspect="1" noChangeArrowheads="1"/>
          </p:cNvPicPr>
          <p:nvPr/>
        </p:nvPicPr>
        <p:blipFill>
          <a:blip r:embed="rId2"/>
          <a:srcRect/>
          <a:stretch>
            <a:fillRect/>
          </a:stretch>
        </p:blipFill>
        <p:spPr bwMode="auto">
          <a:xfrm>
            <a:off x="738188" y="3606800"/>
            <a:ext cx="7634287" cy="2154238"/>
          </a:xfrm>
          <a:prstGeom prst="rect">
            <a:avLst/>
          </a:prstGeom>
          <a:noFill/>
          <a:ln w="9525">
            <a:noFill/>
            <a:miter lim="800000"/>
            <a:headEnd/>
            <a:tailEnd/>
          </a:ln>
        </p:spPr>
      </p:pic>
      <p:pic>
        <p:nvPicPr>
          <p:cNvPr id="22533" name="Picture 3"/>
          <p:cNvPicPr>
            <a:picLocks noChangeAspect="1" noChangeArrowheads="1"/>
          </p:cNvPicPr>
          <p:nvPr/>
        </p:nvPicPr>
        <p:blipFill>
          <a:blip r:embed="rId3"/>
          <a:srcRect/>
          <a:stretch>
            <a:fillRect/>
          </a:stretch>
        </p:blipFill>
        <p:spPr bwMode="auto">
          <a:xfrm>
            <a:off x="650875" y="5899150"/>
            <a:ext cx="7842250" cy="644525"/>
          </a:xfrm>
          <a:prstGeom prst="rect">
            <a:avLst/>
          </a:prstGeom>
          <a:noFill/>
          <a:ln w="9525">
            <a:noFill/>
            <a:miter lim="800000"/>
            <a:headEnd/>
            <a:tailEnd/>
          </a:ln>
        </p:spPr>
      </p:pic>
      <p:pic>
        <p:nvPicPr>
          <p:cNvPr id="22534" name="Picture 3"/>
          <p:cNvPicPr>
            <a:picLocks noChangeAspect="1" noChangeArrowheads="1"/>
          </p:cNvPicPr>
          <p:nvPr/>
        </p:nvPicPr>
        <p:blipFill>
          <a:blip r:embed="rId4"/>
          <a:srcRect/>
          <a:stretch>
            <a:fillRect/>
          </a:stretch>
        </p:blipFill>
        <p:spPr bwMode="auto">
          <a:xfrm>
            <a:off x="650875" y="300038"/>
            <a:ext cx="7842250" cy="6243637"/>
          </a:xfrm>
          <a:prstGeom prst="rect">
            <a:avLst/>
          </a:prstGeom>
          <a:noFill/>
          <a:ln w="9525">
            <a:noFill/>
            <a:miter lim="800000"/>
            <a:headEnd/>
            <a:tailEnd/>
          </a:ln>
        </p:spPr>
      </p:pic>
      <p:sp>
        <p:nvSpPr>
          <p:cNvPr id="22535"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428596" y="2214554"/>
            <a:ext cx="3786214" cy="2928958"/>
          </a:xfrm>
        </p:spPr>
        <p:txBody>
          <a:bodyPr/>
          <a:lstStyle/>
          <a:p>
            <a:pPr eaLnBrk="1" hangingPunct="1">
              <a:lnSpc>
                <a:spcPct val="150000"/>
              </a:lnSpc>
            </a:pPr>
            <a:r>
              <a:rPr lang="zh-CN" altLang="en-US" sz="2800" b="1" dirty="0">
                <a:solidFill>
                  <a:srgbClr val="C00000"/>
                </a:solidFill>
                <a:ea typeface="宋体" panose="02010600030101010101" pitchFamily="2" charset="-122"/>
              </a:rPr>
              <a:t>增量构件开发  </a:t>
            </a:r>
            <a:endParaRPr lang="zh-CN" altLang="en-US" sz="2800" b="1" dirty="0">
              <a:solidFill>
                <a:srgbClr val="C00000"/>
              </a:solidFill>
              <a:ea typeface="宋体" panose="02010600030101010101" pitchFamily="2" charset="-122"/>
            </a:endParaRPr>
          </a:p>
          <a:p>
            <a:pPr eaLnBrk="1" hangingPunct="1">
              <a:lnSpc>
                <a:spcPct val="150000"/>
              </a:lnSpc>
              <a:buClr>
                <a:schemeClr val="accent2"/>
              </a:buClr>
              <a:buSzPct val="75000"/>
              <a:buNone/>
            </a:pPr>
            <a:r>
              <a:rPr lang="zh-CN" altLang="en-US" sz="2400" dirty="0">
                <a:latin typeface="楷体_GB2312" pitchFamily="49" charset="-122"/>
                <a:ea typeface="楷体_GB2312" pitchFamily="49" charset="-122"/>
              </a:rPr>
              <a:t>    每个增量构件应当实现某种系统功能，因此增量构件的开发可以采用瀑布模型的方式；</a:t>
            </a:r>
            <a:endParaRPr lang="zh-CN" altLang="en-US" dirty="0">
              <a:ea typeface="宋体" panose="02010600030101010101" pitchFamily="2" charset="-122"/>
            </a:endParaRPr>
          </a:p>
        </p:txBody>
      </p:sp>
      <p:pic>
        <p:nvPicPr>
          <p:cNvPr id="18435" name="Picture 4" descr="未标题-1 拷贝"/>
          <p:cNvPicPr>
            <a:picLocks noChangeAspect="1" noChangeArrowheads="1"/>
          </p:cNvPicPr>
          <p:nvPr/>
        </p:nvPicPr>
        <p:blipFill>
          <a:blip r:embed="rId1"/>
          <a:srcRect/>
          <a:stretch>
            <a:fillRect/>
          </a:stretch>
        </p:blipFill>
        <p:spPr bwMode="auto">
          <a:xfrm>
            <a:off x="4214810" y="1928802"/>
            <a:ext cx="4708290" cy="3286126"/>
          </a:xfrm>
          <a:prstGeom prst="rect">
            <a:avLst/>
          </a:prstGeom>
          <a:noFill/>
          <a:ln w="9525">
            <a:noFill/>
            <a:miter lim="800000"/>
            <a:headEnd/>
            <a:tailEnd/>
          </a:ln>
        </p:spPr>
      </p:pic>
      <p:sp>
        <p:nvSpPr>
          <p:cNvPr id="1843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429256" y="5643578"/>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增量构件开发图</a:t>
            </a:r>
            <a:endParaRPr lang="zh-CN" alt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357158" y="2071678"/>
            <a:ext cx="8435975" cy="4429156"/>
          </a:xfrm>
        </p:spPr>
        <p:txBody>
          <a:bodyPr/>
          <a:lstStyle/>
          <a:p>
            <a:pPr eaLnBrk="1" hangingPunct="1"/>
            <a:r>
              <a:rPr lang="zh-CN" altLang="en-US" sz="2800" b="1" dirty="0">
                <a:solidFill>
                  <a:srgbClr val="C00000"/>
                </a:solidFill>
                <a:ea typeface="宋体" panose="02010600030101010101" pitchFamily="2" charset="-122"/>
              </a:rPr>
              <a:t>增量模型的优点 </a:t>
            </a:r>
            <a:endParaRPr lang="zh-CN" altLang="en-US" sz="2800" b="1" dirty="0">
              <a:solidFill>
                <a:srgbClr val="C00000"/>
              </a:solidFill>
              <a:ea typeface="宋体" panose="02010600030101010101" pitchFamily="2" charset="-122"/>
            </a:endParaRPr>
          </a:p>
          <a:p>
            <a:pPr marL="713105" indent="-440055" eaLnBrk="1" hangingPunct="1">
              <a:buClr>
                <a:schemeClr val="accent2"/>
              </a:buClr>
              <a:buSzPct val="75000"/>
              <a:buFont typeface="+mj-lt"/>
              <a:buAutoNum type="alphaLcParenR"/>
            </a:pPr>
            <a:r>
              <a:rPr lang="zh-CN" altLang="en-US" sz="2400" b="1" dirty="0">
                <a:solidFill>
                  <a:srgbClr val="00B050"/>
                </a:solidFill>
                <a:latin typeface="楷体_GB2312" pitchFamily="49" charset="-122"/>
                <a:ea typeface="楷体_GB2312" pitchFamily="49" charset="-122"/>
              </a:rPr>
              <a:t>能</a:t>
            </a:r>
            <a:r>
              <a:rPr lang="zh-CN" altLang="en-US" sz="2400" dirty="0">
                <a:latin typeface="楷体_GB2312" pitchFamily="49" charset="-122"/>
                <a:ea typeface="楷体_GB2312" pitchFamily="49" charset="-122"/>
              </a:rPr>
              <a:t>在</a:t>
            </a:r>
            <a:r>
              <a:rPr lang="zh-CN" altLang="en-US" sz="2400" b="1" dirty="0">
                <a:solidFill>
                  <a:srgbClr val="3366FF"/>
                </a:solidFill>
                <a:latin typeface="楷体_GB2312" pitchFamily="49" charset="-122"/>
                <a:ea typeface="楷体_GB2312" pitchFamily="49" charset="-122"/>
              </a:rPr>
              <a:t>较短时间内向用户提交有用的工作产品</a:t>
            </a:r>
            <a:r>
              <a:rPr lang="zh-CN" altLang="en-US" sz="2400" dirty="0">
                <a:latin typeface="楷体_GB2312" pitchFamily="49" charset="-122"/>
                <a:ea typeface="楷体_GB2312" pitchFamily="49" charset="-122"/>
              </a:rPr>
              <a:t>，即从第</a:t>
            </a: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个构件交付之日起，用户就能用系统完成部分工作。</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逐步增加产品的功能可以使</a:t>
            </a:r>
            <a:r>
              <a:rPr lang="zh-CN" altLang="en-US" sz="2400" b="1" dirty="0">
                <a:solidFill>
                  <a:srgbClr val="3366FF"/>
                </a:solidFill>
                <a:latin typeface="楷体_GB2312" pitchFamily="49" charset="-122"/>
                <a:ea typeface="楷体_GB2312" pitchFamily="49" charset="-122"/>
              </a:rPr>
              <a:t>用户有较充裕的时间学习和适应新产品</a:t>
            </a:r>
            <a:r>
              <a:rPr lang="zh-CN" altLang="en-US" sz="2400" dirty="0">
                <a:latin typeface="楷体_GB2312" pitchFamily="49" charset="-122"/>
                <a:ea typeface="楷体_GB2312" pitchFamily="49" charset="-122"/>
              </a:rPr>
              <a:t>，从而减少一个全新的软件可能给用户及单位带来冲击。</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项目</a:t>
            </a:r>
            <a:r>
              <a:rPr lang="zh-CN" altLang="en-US" sz="2400" b="1" dirty="0">
                <a:solidFill>
                  <a:srgbClr val="3366FF"/>
                </a:solidFill>
                <a:latin typeface="楷体_GB2312" pitchFamily="49" charset="-122"/>
                <a:ea typeface="楷体_GB2312" pitchFamily="49" charset="-122"/>
              </a:rPr>
              <a:t>失败的风险较低</a:t>
            </a:r>
            <a:r>
              <a:rPr lang="zh-CN" altLang="en-US" sz="2400" dirty="0">
                <a:latin typeface="楷体_GB2312" pitchFamily="49" charset="-122"/>
                <a:ea typeface="楷体_GB2312" pitchFamily="49" charset="-122"/>
              </a:rPr>
              <a:t>，虽然在某些增量构件中可能遇到一些问题，但其他增量构件将能够成功地交付给客户。</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优先级最高的服务首先交付，然后再将其他增量构件逐次集成进来。因此，</a:t>
            </a:r>
            <a:r>
              <a:rPr lang="zh-CN" altLang="en-US" sz="2400" b="1" dirty="0">
                <a:solidFill>
                  <a:srgbClr val="3366FF"/>
                </a:solidFill>
                <a:latin typeface="楷体_GB2312" pitchFamily="49" charset="-122"/>
                <a:ea typeface="楷体_GB2312" pitchFamily="49" charset="-122"/>
              </a:rPr>
              <a:t>最重要的系统服务将接受最多的测试。</a:t>
            </a:r>
            <a:endParaRPr lang="zh-CN" altLang="en-US" sz="2400" b="1" dirty="0">
              <a:solidFill>
                <a:srgbClr val="3366FF"/>
              </a:solidFill>
              <a:latin typeface="楷体_GB2312" pitchFamily="49" charset="-122"/>
              <a:ea typeface="楷体_GB2312" pitchFamily="49" charset="-122"/>
            </a:endParaRPr>
          </a:p>
        </p:txBody>
      </p:sp>
      <p:sp>
        <p:nvSpPr>
          <p:cNvPr id="17411"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57158" y="2332037"/>
            <a:ext cx="8229600" cy="4025921"/>
          </a:xfrm>
        </p:spPr>
        <p:txBody>
          <a:bodyPr/>
          <a:lstStyle/>
          <a:p>
            <a:pPr eaLnBrk="1" hangingPunct="1"/>
            <a:r>
              <a:rPr lang="zh-CN" altLang="en-US" sz="2800" b="1" dirty="0">
                <a:solidFill>
                  <a:srgbClr val="C00000"/>
                </a:solidFill>
                <a:ea typeface="宋体" panose="02010600030101010101" pitchFamily="2" charset="-122"/>
              </a:rPr>
              <a:t>采用增量模型需注意的问题 </a:t>
            </a:r>
            <a:endParaRPr lang="zh-CN" altLang="en-US" sz="2800" b="1" dirty="0">
              <a:solidFill>
                <a:srgbClr val="C00000"/>
              </a:solidFill>
              <a:ea typeface="宋体" panose="02010600030101010101" pitchFamily="2" charset="-122"/>
            </a:endParaRPr>
          </a:p>
          <a:p>
            <a:pPr marL="713105" indent="-357505" eaLnBrk="1" hangingPunct="1">
              <a:lnSpc>
                <a:spcPts val="3600"/>
              </a:lnSpc>
              <a:spcBef>
                <a:spcPts val="1200"/>
              </a:spcBef>
              <a:spcAft>
                <a:spcPts val="600"/>
              </a:spcAft>
              <a:buClr>
                <a:schemeClr val="accent2"/>
              </a:buClr>
              <a:buSzPct val="75000"/>
              <a:buFont typeface="+mj-lt"/>
              <a:buAutoNum type="alphaLcParenR"/>
            </a:pPr>
            <a:r>
              <a:rPr lang="zh-CN" altLang="en-US" sz="2400" dirty="0">
                <a:latin typeface="楷体_GB2312" pitchFamily="49" charset="-122"/>
                <a:ea typeface="楷体_GB2312" pitchFamily="49" charset="-122"/>
              </a:rPr>
              <a:t>在把每个</a:t>
            </a:r>
            <a:r>
              <a:rPr lang="zh-CN" altLang="en-US" sz="2400" b="1" dirty="0">
                <a:solidFill>
                  <a:srgbClr val="3366FF"/>
                </a:solidFill>
                <a:latin typeface="楷体_GB2312" pitchFamily="49" charset="-122"/>
                <a:ea typeface="楷体_GB2312" pitchFamily="49" charset="-122"/>
              </a:rPr>
              <a:t>新的增量构件集成到现有软件体系结构中时，必须不破坏原来已经开发出的产品</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713105" indent="-357505" eaLnBrk="1" hangingPunct="1">
              <a:lnSpc>
                <a:spcPts val="3600"/>
              </a:lnSpc>
              <a:spcBef>
                <a:spcPts val="1200"/>
              </a:spcBef>
              <a:spcAft>
                <a:spcPts val="600"/>
              </a:spcAft>
              <a:buFont typeface="+mj-lt"/>
              <a:buAutoNum type="alphaLcParenR"/>
            </a:pPr>
            <a:r>
              <a:rPr lang="zh-CN" altLang="en-US" sz="2400" b="1" dirty="0">
                <a:solidFill>
                  <a:srgbClr val="3366FF"/>
                </a:solidFill>
                <a:latin typeface="楷体_GB2312" pitchFamily="49" charset="-122"/>
                <a:ea typeface="楷体_GB2312" pitchFamily="49" charset="-122"/>
              </a:rPr>
              <a:t>软件体系结构必须是开放的</a:t>
            </a:r>
            <a:r>
              <a:rPr lang="zh-CN" altLang="en-US" sz="2400" dirty="0">
                <a:latin typeface="楷体_GB2312" pitchFamily="49" charset="-122"/>
                <a:ea typeface="楷体_GB2312" pitchFamily="49" charset="-122"/>
              </a:rPr>
              <a:t>，即向现有产品中加入新构件的过程必须简单、方便。</a:t>
            </a:r>
            <a:endParaRPr lang="zh-CN" altLang="en-US" sz="2400" dirty="0">
              <a:latin typeface="楷体_GB2312" pitchFamily="49" charset="-122"/>
              <a:ea typeface="楷体_GB2312" pitchFamily="49" charset="-122"/>
            </a:endParaRPr>
          </a:p>
          <a:p>
            <a:pPr marL="713105" indent="-357505">
              <a:lnSpc>
                <a:spcPts val="3600"/>
              </a:lnSpc>
              <a:spcBef>
                <a:spcPts val="1200"/>
              </a:spcBef>
              <a:spcAft>
                <a:spcPts val="600"/>
              </a:spcAft>
              <a:buFont typeface="+mj-lt"/>
              <a:buAutoNum type="alphaLcParenR"/>
            </a:pPr>
            <a:r>
              <a:rPr lang="zh-CN" altLang="en-US" sz="2400" dirty="0">
                <a:latin typeface="楷体_GB2312" pitchFamily="49" charset="-122"/>
                <a:ea typeface="楷体_GB2312" pitchFamily="49" charset="-122"/>
              </a:rPr>
              <a:t>与采用瀑布模型和快速原型模型相比，</a:t>
            </a:r>
            <a:r>
              <a:rPr lang="zh-CN" altLang="en-US" sz="2400" b="1" dirty="0">
                <a:solidFill>
                  <a:srgbClr val="3366FF"/>
                </a:solidFill>
                <a:latin typeface="楷体_GB2312" pitchFamily="49" charset="-122"/>
                <a:ea typeface="楷体_GB2312" pitchFamily="49" charset="-122"/>
              </a:rPr>
              <a:t>采用增量模型更需要精心的设计。</a:t>
            </a:r>
            <a:endParaRPr lang="zh-CN" altLang="en-US" sz="2400" b="1" dirty="0">
              <a:solidFill>
                <a:srgbClr val="3366FF"/>
              </a:solidFill>
              <a:latin typeface="楷体_GB2312" pitchFamily="49" charset="-122"/>
              <a:ea typeface="楷体_GB2312" pitchFamily="49" charset="-122"/>
            </a:endParaRPr>
          </a:p>
        </p:txBody>
      </p:sp>
      <p:sp>
        <p:nvSpPr>
          <p:cNvPr id="1945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57158" y="1928802"/>
            <a:ext cx="4429156" cy="4525963"/>
          </a:xfrm>
        </p:spPr>
        <p:txBody>
          <a:bodyPr/>
          <a:lstStyle/>
          <a:p>
            <a:pPr eaLnBrk="1" hangingPunct="1"/>
            <a:r>
              <a:rPr lang="zh-CN" altLang="en-US" sz="2800" b="1" dirty="0">
                <a:solidFill>
                  <a:srgbClr val="FF0000"/>
                </a:solidFill>
                <a:latin typeface="楷体_GB2312" pitchFamily="49" charset="-122"/>
                <a:ea typeface="楷体_GB2312" pitchFamily="49" charset="-122"/>
              </a:rPr>
              <a:t>螺旋模型简要概述</a:t>
            </a:r>
            <a:endParaRPr lang="en-US" altLang="zh-CN" sz="2800" b="1" dirty="0">
              <a:solidFill>
                <a:srgbClr val="FF0000"/>
              </a:solidFill>
              <a:latin typeface="楷体_GB2312" pitchFamily="49" charset="-122"/>
              <a:ea typeface="楷体_GB2312" pitchFamily="49" charset="-122"/>
            </a:endParaRPr>
          </a:p>
          <a:p>
            <a:pPr eaLnBrk="1" hangingPunct="1">
              <a:buNone/>
            </a:pPr>
            <a:r>
              <a:rPr lang="zh-CN" altLang="en-US" sz="2400" b="1" dirty="0">
                <a:latin typeface="楷体_GB2312" pitchFamily="49" charset="-122"/>
                <a:ea typeface="楷体_GB2312" pitchFamily="49" charset="-122"/>
              </a:rPr>
              <a:t>由</a:t>
            </a:r>
            <a:r>
              <a:rPr lang="en-US" altLang="zh-CN" sz="2400" b="1" dirty="0">
                <a:latin typeface="楷体_GB2312" pitchFamily="49" charset="-122"/>
                <a:ea typeface="楷体_GB2312" pitchFamily="49" charset="-122"/>
              </a:rPr>
              <a:t>Boehm</a:t>
            </a:r>
            <a:r>
              <a:rPr lang="zh-CN" altLang="en-US" sz="2400" b="1" dirty="0">
                <a:latin typeface="楷体_GB2312" pitchFamily="49" charset="-122"/>
                <a:ea typeface="楷体_GB2312" pitchFamily="49" charset="-122"/>
              </a:rPr>
              <a:t>于</a:t>
            </a:r>
            <a:r>
              <a:rPr lang="en-US" altLang="zh-CN" sz="2400" b="1" dirty="0">
                <a:latin typeface="楷体_GB2312" pitchFamily="49" charset="-122"/>
                <a:ea typeface="楷体_GB2312" pitchFamily="49" charset="-122"/>
              </a:rPr>
              <a:t>1988</a:t>
            </a:r>
            <a:r>
              <a:rPr lang="zh-CN" altLang="en-US" sz="2400" b="1" dirty="0">
                <a:latin typeface="楷体_GB2312" pitchFamily="49" charset="-122"/>
                <a:ea typeface="楷体_GB2312" pitchFamily="49" charset="-122"/>
              </a:rPr>
              <a:t>年提出来的。</a:t>
            </a:r>
            <a:endParaRPr lang="zh-CN" altLang="en-US"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基本思想是使用原型及其他方法来尽量降低风险。</a:t>
            </a:r>
            <a:endParaRPr lang="en-US" altLang="zh-CN"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结合</a:t>
            </a:r>
            <a:r>
              <a:rPr lang="zh-CN" altLang="en-US" sz="2400" b="1" dirty="0">
                <a:solidFill>
                  <a:srgbClr val="00B050"/>
                </a:solidFill>
                <a:latin typeface="楷体_GB2312" pitchFamily="49" charset="-122"/>
                <a:ea typeface="楷体_GB2312" pitchFamily="49" charset="-122"/>
              </a:rPr>
              <a:t>瀑布模型</a:t>
            </a:r>
            <a:r>
              <a:rPr lang="zh-CN" altLang="en-US" sz="2400" b="1" dirty="0">
                <a:latin typeface="楷体_GB2312" pitchFamily="49" charset="-122"/>
                <a:ea typeface="楷体_GB2312" pitchFamily="49" charset="-122"/>
              </a:rPr>
              <a:t>与</a:t>
            </a:r>
            <a:r>
              <a:rPr lang="zh-CN" altLang="en-US" sz="2400" b="1" dirty="0">
                <a:solidFill>
                  <a:srgbClr val="00B050"/>
                </a:solidFill>
                <a:latin typeface="楷体_GB2312" pitchFamily="49" charset="-122"/>
                <a:ea typeface="楷体_GB2312" pitchFamily="49" charset="-122"/>
              </a:rPr>
              <a:t>快速原型模型</a:t>
            </a:r>
            <a:r>
              <a:rPr lang="zh-CN" altLang="en-US" sz="2400" b="1" dirty="0">
                <a:latin typeface="楷体_GB2312" pitchFamily="49" charset="-122"/>
                <a:ea typeface="楷体_GB2312" pitchFamily="49" charset="-122"/>
              </a:rPr>
              <a:t>，再加入</a:t>
            </a:r>
            <a:r>
              <a:rPr lang="zh-CN" altLang="en-US" sz="2400" b="1" dirty="0">
                <a:solidFill>
                  <a:srgbClr val="00B050"/>
                </a:solidFill>
                <a:latin typeface="楷体_GB2312" pitchFamily="49" charset="-122"/>
                <a:ea typeface="楷体_GB2312" pitchFamily="49" charset="-122"/>
              </a:rPr>
              <a:t>风险分析</a:t>
            </a:r>
            <a:r>
              <a:rPr lang="zh-CN" altLang="en-US" sz="2400" b="1" dirty="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可理解为：是在每个阶段之前都增加了风险分析过程的快速原型模型。</a:t>
            </a:r>
            <a:r>
              <a:rPr lang="zh-CN" altLang="en-US" sz="2800" b="1" dirty="0">
                <a:latin typeface="楷体_GB2312" pitchFamily="49" charset="-122"/>
                <a:ea typeface="楷体_GB2312" pitchFamily="49" charset="-122"/>
              </a:rPr>
              <a:t> </a:t>
            </a:r>
            <a:endParaRPr lang="zh-CN" altLang="en-US" sz="2800" b="1"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Char char="Ø"/>
            </a:pPr>
            <a:endParaRPr lang="zh-CN" altLang="en-US" sz="2400" b="1" dirty="0">
              <a:latin typeface="楷体_GB2312" pitchFamily="49" charset="-122"/>
              <a:ea typeface="楷体_GB2312" pitchFamily="49" charset="-122"/>
            </a:endParaRPr>
          </a:p>
        </p:txBody>
      </p:sp>
      <p:sp>
        <p:nvSpPr>
          <p:cNvPr id="2048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4857752" y="1428737"/>
            <a:ext cx="4122734" cy="4687628"/>
          </a:xfrm>
          <a:prstGeom prst="rect">
            <a:avLst/>
          </a:prstGeom>
          <a:noFill/>
          <a:ln w="9525">
            <a:noFill/>
            <a:miter lim="800000"/>
            <a:headEnd/>
            <a:tailEnd/>
          </a:ln>
        </p:spPr>
      </p:pic>
      <p:sp>
        <p:nvSpPr>
          <p:cNvPr id="7" name="TextBox 6"/>
          <p:cNvSpPr txBox="1"/>
          <p:nvPr/>
        </p:nvSpPr>
        <p:spPr>
          <a:xfrm>
            <a:off x="6143636" y="6143644"/>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螺旋模型图</a:t>
            </a:r>
            <a:endParaRPr lang="zh-CN" alt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7715304"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瀑布模型、快速原型和螺旋模型的对比</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5995998" y="2143116"/>
            <a:ext cx="3008563" cy="3857652"/>
          </a:xfrm>
          <a:prstGeom prst="rect">
            <a:avLst/>
          </a:prstGeom>
          <a:noFill/>
          <a:ln w="9525">
            <a:noFill/>
            <a:miter lim="800000"/>
            <a:headEnd/>
            <a:tailEnd/>
          </a:ln>
        </p:spPr>
      </p:pic>
      <p:pic>
        <p:nvPicPr>
          <p:cNvPr id="8" name="Picture 4" descr="1104"/>
          <p:cNvPicPr>
            <a:picLocks noGrp="1" noChangeAspect="1" noChangeArrowheads="1"/>
          </p:cNvPicPr>
          <p:nvPr>
            <p:ph idx="1"/>
          </p:nvPr>
        </p:nvPicPr>
        <p:blipFill>
          <a:blip r:embed="rId2">
            <a:duotone>
              <a:prstClr val="black"/>
              <a:schemeClr val="accent5">
                <a:tint val="45000"/>
                <a:satMod val="400000"/>
              </a:schemeClr>
            </a:duotone>
          </a:blip>
          <a:srcRect/>
          <a:stretch>
            <a:fillRect/>
          </a:stretch>
        </p:blipFill>
        <p:spPr bwMode="auto">
          <a:xfrm>
            <a:off x="3286115" y="2143116"/>
            <a:ext cx="2619165" cy="3857652"/>
          </a:xfrm>
          <a:prstGeom prst="rect">
            <a:avLst/>
          </a:prstGeom>
          <a:noFill/>
          <a:ln w="9525">
            <a:noFill/>
            <a:miter lim="800000"/>
            <a:headEnd/>
            <a:tailEnd/>
          </a:ln>
        </p:spPr>
      </p:pic>
      <p:pic>
        <p:nvPicPr>
          <p:cNvPr id="10" name="Picture 4"/>
          <p:cNvPicPr>
            <a:picLocks noChangeAspect="1" noChangeArrowheads="1"/>
          </p:cNvPicPr>
          <p:nvPr/>
        </p:nvPicPr>
        <p:blipFill>
          <a:blip r:embed="rId3">
            <a:duotone>
              <a:prstClr val="black"/>
              <a:schemeClr val="accent5">
                <a:tint val="45000"/>
                <a:satMod val="400000"/>
              </a:schemeClr>
            </a:duotone>
          </a:blip>
          <a:srcRect/>
          <a:stretch>
            <a:fillRect/>
          </a:stretch>
        </p:blipFill>
        <p:spPr bwMode="auto">
          <a:xfrm>
            <a:off x="357158" y="2143116"/>
            <a:ext cx="2857520" cy="3887985"/>
          </a:xfrm>
          <a:prstGeom prst="rect">
            <a:avLst/>
          </a:prstGeom>
          <a:noFill/>
          <a:ln w="9525">
            <a:noFill/>
            <a:miter lim="800000"/>
            <a:headEnd/>
            <a:tailEnd/>
          </a:ln>
        </p:spPr>
      </p:pic>
      <p:sp>
        <p:nvSpPr>
          <p:cNvPr id="11" name="TextBox 10"/>
          <p:cNvSpPr txBox="1"/>
          <p:nvPr/>
        </p:nvSpPr>
        <p:spPr>
          <a:xfrm>
            <a:off x="1000100" y="6041941"/>
            <a:ext cx="1714511" cy="318570"/>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实际的瀑布模型图</a:t>
            </a:r>
            <a:endParaRPr lang="zh-CN" altLang="en-US" dirty="0"/>
          </a:p>
        </p:txBody>
      </p:sp>
      <p:sp>
        <p:nvSpPr>
          <p:cNvPr id="12" name="TextBox 11"/>
          <p:cNvSpPr txBox="1"/>
          <p:nvPr/>
        </p:nvSpPr>
        <p:spPr>
          <a:xfrm>
            <a:off x="3571868"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快速原型模型图</a:t>
            </a:r>
            <a:endParaRPr lang="zh-CN" altLang="en-US" dirty="0"/>
          </a:p>
        </p:txBody>
      </p:sp>
      <p:sp>
        <p:nvSpPr>
          <p:cNvPr id="13" name="TextBox 12"/>
          <p:cNvSpPr txBox="1"/>
          <p:nvPr/>
        </p:nvSpPr>
        <p:spPr>
          <a:xfrm>
            <a:off x="6557721" y="6043630"/>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螺旋模型图</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descr="1108"/>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143240" y="1571612"/>
            <a:ext cx="5929353" cy="4494210"/>
          </a:xfrm>
          <a:prstGeom prst="rect">
            <a:avLst/>
          </a:prstGeom>
          <a:noFill/>
          <a:ln w="9525">
            <a:noFill/>
            <a:miter lim="800000"/>
            <a:headEnd/>
            <a:tailEnd/>
          </a:ln>
        </p:spPr>
      </p:pic>
      <p:sp>
        <p:nvSpPr>
          <p:cNvPr id="22530" name="Rectangle 3"/>
          <p:cNvSpPr>
            <a:spLocks noGrp="1" noChangeArrowheads="1"/>
          </p:cNvSpPr>
          <p:nvPr>
            <p:ph type="body" idx="1"/>
          </p:nvPr>
        </p:nvSpPr>
        <p:spPr>
          <a:xfrm>
            <a:off x="214282" y="2357430"/>
            <a:ext cx="2714644" cy="3643338"/>
          </a:xfrm>
        </p:spPr>
        <p:txBody>
          <a:bodyPr/>
          <a:lstStyle/>
          <a:p>
            <a:pPr eaLnBrk="1" hangingPunct="1"/>
            <a:r>
              <a:rPr lang="zh-CN" altLang="en-US" sz="2400" b="1" dirty="0">
                <a:solidFill>
                  <a:srgbClr val="C00000"/>
                </a:solidFill>
                <a:ea typeface="宋体" panose="02010600030101010101" pitchFamily="2" charset="-122"/>
              </a:rPr>
              <a:t>完整的螺旋模型 </a:t>
            </a:r>
            <a:endParaRPr lang="en-US" altLang="zh-CN" sz="2400" b="1" dirty="0">
              <a:solidFill>
                <a:srgbClr val="C00000"/>
              </a:solidFill>
              <a:ea typeface="宋体" panose="02010600030101010101" pitchFamily="2" charset="-122"/>
            </a:endParaRPr>
          </a:p>
          <a:p>
            <a:pPr marL="361950" indent="-180975">
              <a:spcBef>
                <a:spcPts val="12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将软件过程表示成一个螺线，更直观清晰；</a:t>
            </a:r>
            <a:endParaRPr lang="en-US" altLang="zh-CN" sz="2000" b="1" dirty="0">
              <a:latin typeface="楷体_GB2312" pitchFamily="49" charset="-122"/>
              <a:ea typeface="楷体_GB2312" pitchFamily="49" charset="-122"/>
            </a:endParaRPr>
          </a:p>
          <a:p>
            <a:pPr marL="361950" indent="-180975">
              <a:spcBef>
                <a:spcPts val="6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在螺线上的每一个循环表示过程的一个阶段，也对应一级产品；</a:t>
            </a:r>
            <a:endParaRPr lang="en-US" altLang="zh-CN" sz="2000" b="1" dirty="0">
              <a:latin typeface="楷体_GB2312" pitchFamily="49" charset="-122"/>
              <a:ea typeface="楷体_GB2312" pitchFamily="49" charset="-122"/>
            </a:endParaRPr>
          </a:p>
          <a:p>
            <a:pPr marL="361950" indent="-180975">
              <a:spcBef>
                <a:spcPts val="6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每个象限代表一个活动：</a:t>
            </a:r>
            <a:endParaRPr lang="en-US" altLang="zh-CN" sz="2000" b="1" dirty="0">
              <a:latin typeface="楷体_GB2312" pitchFamily="49" charset="-122"/>
              <a:ea typeface="楷体_GB2312" pitchFamily="49" charset="-122"/>
            </a:endParaRPr>
          </a:p>
          <a:p>
            <a:pPr eaLnBrk="1" hangingPunct="1"/>
            <a:endParaRPr lang="zh-CN" altLang="en-US" sz="2800" b="1" dirty="0">
              <a:solidFill>
                <a:srgbClr val="C00000"/>
              </a:solidFill>
              <a:ea typeface="宋体" panose="02010600030101010101" pitchFamily="2" charset="-122"/>
            </a:endParaRPr>
          </a:p>
        </p:txBody>
      </p:sp>
      <p:sp>
        <p:nvSpPr>
          <p:cNvPr id="2253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71470" y="1357298"/>
            <a:ext cx="2714644"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214942"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完整的螺旋模型图</a:t>
            </a:r>
            <a:endParaRPr lang="zh-CN" alt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428596" y="1974871"/>
            <a:ext cx="8229600" cy="4525963"/>
          </a:xfrm>
        </p:spPr>
        <p:txBody>
          <a:bodyPr/>
          <a:lstStyle/>
          <a:p>
            <a:pPr eaLnBrk="1" hangingPunct="1"/>
            <a:r>
              <a:rPr lang="zh-CN" altLang="en-US" sz="2800" b="1" dirty="0">
                <a:solidFill>
                  <a:srgbClr val="C00000"/>
                </a:solidFill>
                <a:ea typeface="宋体" panose="02010600030101010101" pitchFamily="2" charset="-122"/>
              </a:rPr>
              <a:t>完整的螺旋模型每阶段的</a:t>
            </a:r>
            <a:r>
              <a:rPr lang="en-US" altLang="zh-CN" sz="2800" b="1" dirty="0">
                <a:solidFill>
                  <a:srgbClr val="C00000"/>
                </a:solidFill>
                <a:ea typeface="宋体" panose="02010600030101010101" pitchFamily="2" charset="-122"/>
              </a:rPr>
              <a:t>4</a:t>
            </a:r>
            <a:r>
              <a:rPr lang="zh-CN" altLang="en-US" sz="2800" b="1" dirty="0">
                <a:solidFill>
                  <a:srgbClr val="C00000"/>
                </a:solidFill>
                <a:ea typeface="宋体" panose="02010600030101010101" pitchFamily="2" charset="-122"/>
              </a:rPr>
              <a:t>个活动 </a:t>
            </a:r>
            <a:endParaRPr lang="zh-CN" altLang="en-US" sz="2800" b="1" dirty="0">
              <a:solidFill>
                <a:srgbClr val="C00000"/>
              </a:solidFill>
              <a:ea typeface="宋体" panose="02010600030101010101" pitchFamily="2"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确定目标、选择方案并设定此方案的约束条件</a:t>
            </a:r>
            <a:r>
              <a:rPr lang="zh-CN" altLang="en-US" sz="2000" b="1" dirty="0">
                <a:latin typeface="楷体_GB2312" pitchFamily="49" charset="-122"/>
                <a:ea typeface="楷体_GB2312" pitchFamily="49" charset="-122"/>
              </a:rPr>
              <a:t>；定义在该阶段的目标，弄清对过程和产品的限制条件，制订详细的管理计划，识别项目风险，初步计划应对这些风险的有关对策。</a:t>
            </a:r>
            <a:endParaRPr lang="en-US" altLang="zh-CN" sz="2000" b="1" dirty="0">
              <a:latin typeface="楷体_GB2312" pitchFamily="49" charset="-122"/>
              <a:ea typeface="楷体_GB2312" pitchFamily="49"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评价方案，识别风险，弱化风险</a:t>
            </a:r>
            <a:r>
              <a:rPr lang="zh-CN" altLang="en-US" sz="2000" b="1" dirty="0">
                <a:latin typeface="楷体_GB2312" pitchFamily="49" charset="-122"/>
                <a:ea typeface="楷体_GB2312" pitchFamily="49" charset="-122"/>
              </a:rPr>
              <a:t>；对每一风险做详细分析，设想弱化风险的办法，通常用建造原型方法来排除风险，成功则启动下一步开发步骤；</a:t>
            </a:r>
            <a:endParaRPr lang="en-US" altLang="zh-CN" sz="2000" b="1" dirty="0">
              <a:latin typeface="楷体_GB2312" pitchFamily="49" charset="-122"/>
              <a:ea typeface="楷体_GB2312" pitchFamily="49" charset="-122"/>
            </a:endParaRPr>
          </a:p>
          <a:p>
            <a:pPr marL="628650" indent="-361950" eaLnBrk="1" hangingPunct="1">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开发、验证下一级产品</a:t>
            </a:r>
            <a:r>
              <a:rPr lang="zh-CN" altLang="en-US" sz="2000" b="1" dirty="0">
                <a:latin typeface="楷体_GB2312" pitchFamily="49" charset="-122"/>
                <a:ea typeface="楷体_GB2312" pitchFamily="49" charset="-122"/>
              </a:rPr>
              <a:t>；此步骤工作过程相当于纯粹的瀑布模型；</a:t>
            </a:r>
            <a:endParaRPr lang="en-US" altLang="zh-CN" sz="2000" b="1" dirty="0">
              <a:latin typeface="楷体_GB2312" pitchFamily="49" charset="-122"/>
              <a:ea typeface="楷体_GB2312" pitchFamily="49"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评价该阶段工作成果，计划下一个阶段的工作。</a:t>
            </a:r>
            <a:r>
              <a:rPr lang="zh-CN" altLang="en-US" sz="2000" b="1" dirty="0">
                <a:latin typeface="楷体_GB2312" pitchFamily="49" charset="-122"/>
                <a:ea typeface="楷体_GB2312" pitchFamily="49" charset="-122"/>
              </a:rPr>
              <a:t>确定是否继续进行螺线的下一个循环</a:t>
            </a:r>
            <a:endParaRPr lang="zh-CN" altLang="en-US" sz="2000" b="1"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Char char="Ø"/>
            </a:pPr>
            <a:endParaRPr lang="en-US" altLang="zh-CN" sz="2400" dirty="0">
              <a:latin typeface="楷体_GB2312" pitchFamily="49" charset="-122"/>
              <a:ea typeface="楷体_GB2312" pitchFamily="49" charset="-122"/>
            </a:endParaRPr>
          </a:p>
        </p:txBody>
      </p:sp>
      <p:sp>
        <p:nvSpPr>
          <p:cNvPr id="2355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571472" y="1928802"/>
            <a:ext cx="8229600" cy="4525963"/>
          </a:xfrm>
        </p:spPr>
        <p:txBody>
          <a:bodyPr/>
          <a:lstStyle/>
          <a:p>
            <a:pPr eaLnBrk="1" hangingPunct="1"/>
            <a:r>
              <a:rPr lang="zh-CN" altLang="en-US" sz="2800" b="1" dirty="0">
                <a:solidFill>
                  <a:srgbClr val="C00000"/>
                </a:solidFill>
                <a:ea typeface="宋体" panose="02010600030101010101" pitchFamily="2" charset="-122"/>
              </a:rPr>
              <a:t>螺旋模型的优点 </a:t>
            </a:r>
            <a:endParaRPr lang="zh-CN" altLang="en-US" sz="2800" b="1" dirty="0">
              <a:solidFill>
                <a:srgbClr val="C00000"/>
              </a:solidFill>
              <a:ea typeface="宋体" panose="02010600030101010101" pitchFamily="2" charset="-122"/>
            </a:endParaRPr>
          </a:p>
          <a:p>
            <a:pPr marL="628650" indent="-266700">
              <a:buClr>
                <a:schemeClr val="accent2"/>
              </a:buClr>
              <a:buSzPct val="7500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有助于将软件质量和软件重用定为重要目标的开发</a:t>
            </a:r>
            <a:r>
              <a:rPr lang="zh-CN" altLang="en-US" sz="2400" dirty="0">
                <a:latin typeface="楷体_GB2312" pitchFamily="49" charset="-122"/>
                <a:ea typeface="楷体_GB2312" pitchFamily="49" charset="-122"/>
              </a:rPr>
              <a:t>，强调可选方案和约束条件；</a:t>
            </a:r>
            <a:endParaRPr lang="zh-CN" altLang="en-US" sz="2400" dirty="0">
              <a:latin typeface="楷体_GB2312" pitchFamily="49" charset="-122"/>
              <a:ea typeface="楷体_GB2312" pitchFamily="49" charset="-122"/>
            </a:endParaRPr>
          </a:p>
          <a:p>
            <a:pPr marL="628650" indent="-266700" eaLnBrk="1" hangingPunct="1">
              <a:buClr>
                <a:schemeClr val="accent2"/>
              </a:buClr>
              <a:buSzPct val="75000"/>
              <a:buFont typeface="+mj-lt"/>
              <a:buAutoNum type="alphaLcParenR"/>
            </a:pPr>
            <a:r>
              <a:rPr lang="zh-CN" altLang="en-US" sz="2400" dirty="0">
                <a:latin typeface="楷体_GB2312" pitchFamily="49" charset="-122"/>
                <a:ea typeface="楷体_GB2312" pitchFamily="49" charset="-122"/>
              </a:rPr>
              <a:t>减少了过多测试或测试不足所带来的风险。</a:t>
            </a:r>
            <a:endParaRPr lang="zh-CN" altLang="en-US" sz="2400" dirty="0">
              <a:latin typeface="楷体_GB2312" pitchFamily="49" charset="-122"/>
              <a:ea typeface="楷体_GB2312" pitchFamily="49" charset="-122"/>
            </a:endParaRPr>
          </a:p>
          <a:p>
            <a:pPr marL="628650" indent="-266700" eaLnBrk="1" hangingPunct="1">
              <a:buClr>
                <a:schemeClr val="accent2"/>
              </a:buClr>
              <a:buSzPct val="75000"/>
              <a:buFont typeface="+mj-lt"/>
              <a:buAutoNum type="alphaLcParenR"/>
            </a:pPr>
            <a:r>
              <a:rPr lang="zh-CN" altLang="en-US" sz="2400" dirty="0">
                <a:latin typeface="楷体_GB2312" pitchFamily="49" charset="-122"/>
                <a:ea typeface="楷体_GB2312" pitchFamily="49" charset="-122"/>
              </a:rPr>
              <a:t>维护是模型的另一个周期，因而在维护和开发之间并没有本质区别。</a:t>
            </a:r>
            <a:endParaRPr lang="en-US" altLang="zh-CN" sz="2400" dirty="0">
              <a:latin typeface="楷体_GB2312" pitchFamily="49" charset="-122"/>
              <a:ea typeface="楷体_GB2312" pitchFamily="49" charset="-122"/>
            </a:endParaRPr>
          </a:p>
          <a:p>
            <a:pPr>
              <a:buClr>
                <a:schemeClr val="accent2"/>
              </a:buClr>
              <a:buSzPct val="75000"/>
            </a:pPr>
            <a:r>
              <a:rPr lang="zh-CN" altLang="en-US" sz="2800" b="1" dirty="0">
                <a:solidFill>
                  <a:srgbClr val="C00000"/>
                </a:solidFill>
                <a:ea typeface="宋体" panose="02010600030101010101" pitchFamily="2" charset="-122"/>
              </a:rPr>
              <a:t>螺旋模型的缺点 </a:t>
            </a:r>
            <a:endParaRPr lang="zh-CN" altLang="en-US" sz="2800" b="1" dirty="0">
              <a:solidFill>
                <a:srgbClr val="C00000"/>
              </a:solidFill>
              <a:ea typeface="宋体" panose="02010600030101010101" pitchFamily="2" charset="-122"/>
            </a:endParaRPr>
          </a:p>
          <a:p>
            <a:pPr marL="628650" indent="-266700">
              <a:buClr>
                <a:schemeClr val="accent2"/>
              </a:buClr>
              <a:buSzPct val="75000"/>
              <a:buFont typeface="+mj-lt"/>
              <a:buAutoNum type="alphaLcParenR"/>
            </a:pPr>
            <a:r>
              <a:rPr lang="zh-CN" altLang="en-US" sz="2400" b="1" dirty="0">
                <a:solidFill>
                  <a:srgbClr val="3366FF"/>
                </a:solidFill>
                <a:latin typeface="楷体_GB2312" pitchFamily="49" charset="-122"/>
                <a:ea typeface="楷体_GB2312" pitchFamily="49" charset="-122"/>
              </a:rPr>
              <a:t>对开发人员要求高</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由于是风险驱动的，要求开发人员具有丰富的风险评估经验和这方面的专门知识，否则将出现真正的风险：当项目实际上正在走向灾难时，开发人员可能还以为一切正常。</a:t>
            </a:r>
            <a:endParaRPr lang="zh-CN" altLang="en-US" sz="2400" dirty="0">
              <a:latin typeface="楷体_GB2312" pitchFamily="49" charset="-122"/>
              <a:ea typeface="楷体_GB2312" pitchFamily="49" charset="-122"/>
            </a:endParaRPr>
          </a:p>
          <a:p>
            <a:pPr marL="514350" indent="-514350" eaLnBrk="1" hangingPunct="1">
              <a:buClr>
                <a:schemeClr val="accent2"/>
              </a:buClr>
              <a:buSzPct val="75000"/>
              <a:buFont typeface="+mj-lt"/>
              <a:buAutoNum type="alphaLcParenR"/>
            </a:pPr>
            <a:endParaRPr lang="zh-CN" altLang="en-US" sz="2400" dirty="0">
              <a:latin typeface="楷体_GB2312" pitchFamily="49" charset="-122"/>
              <a:ea typeface="楷体_GB2312" pitchFamily="49" charset="-122"/>
            </a:endParaRPr>
          </a:p>
        </p:txBody>
      </p:sp>
      <p:sp>
        <p:nvSpPr>
          <p:cNvPr id="2560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500034" y="1928802"/>
            <a:ext cx="4643470" cy="4714908"/>
          </a:xfrm>
        </p:spPr>
        <p:txBody>
          <a:bodyPr/>
          <a:lstStyle/>
          <a:p>
            <a:pPr eaLnBrk="1" hangingPunct="1">
              <a:spcBef>
                <a:spcPts val="600"/>
              </a:spcBef>
              <a:spcAft>
                <a:spcPts val="0"/>
              </a:spcAft>
            </a:pPr>
            <a:r>
              <a:rPr lang="zh-CN" altLang="en-US" sz="2400" b="1" dirty="0">
                <a:solidFill>
                  <a:srgbClr val="C00000"/>
                </a:solidFill>
                <a:latin typeface="楷体_GB2312" pitchFamily="49" charset="-122"/>
                <a:ea typeface="楷体_GB2312" pitchFamily="49" charset="-122"/>
              </a:rPr>
              <a:t>喷泉模型是典型的面向对象生命周期模型</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en-US" sz="2200" b="1" dirty="0">
                <a:solidFill>
                  <a:srgbClr val="3366FF"/>
                </a:solidFill>
                <a:latin typeface="宋体" panose="02010600030101010101" pitchFamily="2" charset="-122"/>
                <a:ea typeface="宋体" panose="02010600030101010101" pitchFamily="2" charset="-122"/>
              </a:rPr>
              <a:t>“喷泉”</a:t>
            </a:r>
            <a:r>
              <a:rPr lang="zh-CN" altLang="en-US" sz="2200" dirty="0">
                <a:latin typeface="宋体" panose="02010600030101010101" pitchFamily="2" charset="-122"/>
                <a:ea typeface="宋体" panose="02010600030101010101" pitchFamily="2" charset="-122"/>
              </a:rPr>
              <a:t>一词体现了迭代和无间隙特性。</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图中代表不同阶段的圆圈相互重叠，这明确表示两个活动之间存在</a:t>
            </a:r>
            <a:r>
              <a:rPr lang="zh-CN" altLang="en-US" sz="2200" b="1" dirty="0">
                <a:solidFill>
                  <a:srgbClr val="3366FF"/>
                </a:solidFill>
                <a:latin typeface="宋体" panose="02010600030101010101" pitchFamily="2" charset="-122"/>
                <a:ea typeface="宋体" panose="02010600030101010101" pitchFamily="2" charset="-122"/>
              </a:rPr>
              <a:t>交迭</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zh-CN" sz="2200" dirty="0">
                <a:latin typeface="宋体" panose="02010600030101010101" pitchFamily="2" charset="-122"/>
                <a:ea typeface="宋体" panose="02010600030101010101" pitchFamily="2" charset="-122"/>
              </a:rPr>
              <a:t>图中在一个阶段内的向下箭头代表该阶段内的</a:t>
            </a:r>
            <a:r>
              <a:rPr lang="zh-CN" altLang="zh-CN" sz="2200" b="1" dirty="0">
                <a:solidFill>
                  <a:srgbClr val="3366FF"/>
                </a:solidFill>
                <a:latin typeface="宋体" panose="02010600030101010101" pitchFamily="2" charset="-122"/>
                <a:ea typeface="宋体" panose="02010600030101010101" pitchFamily="2" charset="-122"/>
              </a:rPr>
              <a:t>迭代（或求精</a:t>
            </a:r>
            <a:r>
              <a:rPr lang="zh-CN" altLang="zh-CN"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zh-CN" sz="2200" dirty="0">
                <a:latin typeface="宋体" panose="02010600030101010101" pitchFamily="2" charset="-122"/>
                <a:ea typeface="宋体" panose="02010600030101010101" pitchFamily="2" charset="-122"/>
              </a:rPr>
              <a:t>图中较小的圆圈代表维护，圆圈较小象征着采用了面向对象范型之后</a:t>
            </a:r>
            <a:r>
              <a:rPr lang="zh-CN" altLang="zh-CN" sz="2200" b="1" dirty="0">
                <a:solidFill>
                  <a:srgbClr val="3366FF"/>
                </a:solidFill>
                <a:latin typeface="宋体" panose="02010600030101010101" pitchFamily="2" charset="-122"/>
                <a:ea typeface="宋体" panose="02010600030101010101" pitchFamily="2" charset="-122"/>
              </a:rPr>
              <a:t>维护时间缩短</a:t>
            </a:r>
            <a:r>
              <a:rPr lang="zh-CN" altLang="zh-CN" sz="2200" dirty="0">
                <a:latin typeface="宋体" panose="02010600030101010101" pitchFamily="2" charset="-122"/>
                <a:ea typeface="宋体" panose="02010600030101010101" pitchFamily="2" charset="-122"/>
              </a:rPr>
              <a:t>了</a:t>
            </a:r>
            <a:r>
              <a:rPr lang="zh-CN" altLang="zh-CN" sz="2200" dirty="0">
                <a:latin typeface="+mn-ea"/>
              </a:rPr>
              <a:t>。</a:t>
            </a:r>
            <a:endParaRPr lang="en-US" altLang="zh-CN" sz="2200" dirty="0">
              <a:latin typeface="+mn-ea"/>
            </a:endParaRPr>
          </a:p>
          <a:p>
            <a:pPr marL="628650" indent="-266700" eaLnBrk="1" hangingPunct="1">
              <a:spcBef>
                <a:spcPts val="1200"/>
              </a:spcBef>
              <a:spcAft>
                <a:spcPts val="600"/>
              </a:spcAft>
              <a:buClr>
                <a:schemeClr val="accent2"/>
              </a:buClr>
              <a:buSzPct val="75000"/>
              <a:buFont typeface="Arial" panose="020B0604020202020204" pitchFamily="34" charset="0"/>
              <a:buChar char="•"/>
            </a:pPr>
            <a:endParaRPr lang="zh-CN" altLang="en-US" sz="2400" b="1" dirty="0">
              <a:solidFill>
                <a:srgbClr val="3366FF"/>
              </a:solidFill>
              <a:latin typeface="楷体_GB2312" pitchFamily="49" charset="-122"/>
              <a:ea typeface="楷体_GB2312" pitchFamily="49" charset="-122"/>
            </a:endParaRPr>
          </a:p>
        </p:txBody>
      </p:sp>
      <p:sp>
        <p:nvSpPr>
          <p:cNvPr id="2765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5"/>
              <a:defRPr/>
            </a:pPr>
            <a:r>
              <a:rPr lang="zh-CN" altLang="en-US" sz="3200" b="1" kern="0" dirty="0">
                <a:solidFill>
                  <a:srgbClr val="C00000"/>
                </a:solidFill>
                <a:latin typeface="+mj-lt"/>
                <a:ea typeface="宋体" panose="02010600030101010101" pitchFamily="2" charset="-122"/>
                <a:cs typeface="+mj-cs"/>
              </a:rPr>
              <a:t>喷泉</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pSp>
        <p:nvGrpSpPr>
          <p:cNvPr id="8" name="组合 7"/>
          <p:cNvGrpSpPr/>
          <p:nvPr/>
        </p:nvGrpSpPr>
        <p:grpSpPr>
          <a:xfrm>
            <a:off x="5286379" y="1663035"/>
            <a:ext cx="3500463" cy="4837799"/>
            <a:chOff x="4929189" y="1542184"/>
            <a:chExt cx="3500463" cy="4837799"/>
          </a:xfrm>
        </p:grpSpPr>
        <p:pic>
          <p:nvPicPr>
            <p:cNvPr id="27651" name="Picture 4"/>
            <p:cNvPicPr>
              <a:picLocks noChangeAspect="1" noChangeArrowheads="1"/>
            </p:cNvPicPr>
            <p:nvPr/>
          </p:nvPicPr>
          <p:blipFill>
            <a:blip r:embed="rId1">
              <a:duotone>
                <a:prstClr val="black"/>
                <a:schemeClr val="accent1">
                  <a:tint val="45000"/>
                  <a:satMod val="400000"/>
                </a:schemeClr>
              </a:duotone>
            </a:blip>
            <a:srcRect l="8083" t="4852" r="6772" b="2519"/>
            <a:stretch>
              <a:fillRect/>
            </a:stretch>
          </p:blipFill>
          <p:spPr bwMode="auto">
            <a:xfrm>
              <a:off x="4929189" y="1542184"/>
              <a:ext cx="3500463" cy="4456284"/>
            </a:xfrm>
            <a:prstGeom prst="rect">
              <a:avLst/>
            </a:prstGeom>
            <a:noFill/>
            <a:ln w="9525">
              <a:noFill/>
              <a:miter lim="800000"/>
              <a:headEnd/>
              <a:tailEnd/>
            </a:ln>
          </p:spPr>
        </p:pic>
        <p:sp>
          <p:nvSpPr>
            <p:cNvPr id="7" name="TextBox 6"/>
            <p:cNvSpPr txBox="1"/>
            <p:nvPr/>
          </p:nvSpPr>
          <p:spPr>
            <a:xfrm>
              <a:off x="5857884"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喷泉模型图</a:t>
              </a:r>
              <a:endParaRPr lang="zh-CN" altLang="en-US" dirty="0"/>
            </a:p>
          </p:txBody>
        </p:sp>
      </p:gr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142844" y="1285860"/>
            <a:ext cx="8358246" cy="785818"/>
          </a:xfrm>
          <a:prstGeom prst="rect">
            <a:avLst/>
          </a:prstGeom>
          <a:noFill/>
          <a:ln w="9525">
            <a:noFill/>
            <a:miter lim="800000"/>
          </a:ln>
        </p:spPr>
        <p:txBody>
          <a:bodyPr vert="horz" wrap="square" lIns="91440" tIns="45720" rIns="91440" bIns="45720" numCol="1" anchor="ctr" anchorCtr="0" compatLnSpc="1"/>
          <a:lstStyle/>
          <a:p>
            <a:pPr marL="808355" lvl="0" indent="-630555" defTabSz="1081405" fontAlgn="base">
              <a:spcBef>
                <a:spcPct val="0"/>
              </a:spcBef>
              <a:spcAft>
                <a:spcPct val="0"/>
              </a:spcAft>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统一过程（或</a:t>
            </a:r>
            <a:r>
              <a:rPr lang="en-US" altLang="zh-CN" sz="3200" b="1" dirty="0">
                <a:latin typeface="+mj-ea"/>
              </a:rPr>
              <a:t> Rational </a:t>
            </a:r>
            <a:r>
              <a:rPr lang="zh-CN" altLang="en-US" sz="3200" b="1" kern="0" dirty="0">
                <a:latin typeface="+mj-lt"/>
                <a:ea typeface="宋体" panose="02010600030101010101" pitchFamily="2" charset="-122"/>
                <a:cs typeface="+mj-cs"/>
              </a:rPr>
              <a:t>统一过程</a:t>
            </a:r>
            <a:r>
              <a:rPr lang="zh-CN" altLang="en-US" sz="3200" b="1" kern="0" dirty="0">
                <a:solidFill>
                  <a:srgbClr val="C00000"/>
                </a:solidFill>
                <a:latin typeface="+mj-lt"/>
                <a:ea typeface="宋体" panose="02010600030101010101" pitchFamily="2" charset="-122"/>
                <a:cs typeface="+mj-cs"/>
              </a:rPr>
              <a:t>）</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8" name="TextBox 7"/>
          <p:cNvSpPr txBox="1">
            <a:spLocks noChangeArrowheads="1"/>
          </p:cNvSpPr>
          <p:nvPr/>
        </p:nvSpPr>
        <p:spPr bwMode="auto">
          <a:xfrm>
            <a:off x="642910" y="2571744"/>
            <a:ext cx="7358114" cy="2553891"/>
          </a:xfrm>
          <a:prstGeom prst="roundRect">
            <a:avLst/>
          </a:prstGeom>
          <a:solidFill>
            <a:schemeClr val="accent5"/>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lIns="36000" r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defRPr/>
            </a:pPr>
            <a:r>
              <a:rPr lang="zh-CN" altLang="en-US" sz="2400" b="1" dirty="0"/>
              <a:t>概念：</a:t>
            </a:r>
            <a:endParaRPr lang="en-US" altLang="zh-CN" sz="2400" b="1" dirty="0"/>
          </a:p>
          <a:p>
            <a:pPr marL="0" indent="342900">
              <a:defRPr/>
            </a:pPr>
            <a:r>
              <a:rPr lang="zh-CN" altLang="zh-CN" sz="2000" dirty="0"/>
              <a:t>统一过程（</a:t>
            </a:r>
            <a:r>
              <a:rPr lang="en-US" altLang="zh-CN" sz="2000" dirty="0"/>
              <a:t>Rational Unified </a:t>
            </a:r>
            <a:r>
              <a:rPr lang="en-US" altLang="zh-CN" sz="2000" dirty="0" err="1"/>
              <a:t>Process,</a:t>
            </a:r>
            <a:r>
              <a:rPr lang="en-US" altLang="zh-CN" sz="2000" b="1" dirty="0" err="1"/>
              <a:t>RUP</a:t>
            </a:r>
            <a:r>
              <a:rPr lang="zh-CN" altLang="zh-CN" sz="2000" dirty="0"/>
              <a:t>）是由</a:t>
            </a:r>
            <a:r>
              <a:rPr lang="en-US" altLang="zh-CN" sz="2000" dirty="0" err="1">
                <a:latin typeface="楷体_GB2312" pitchFamily="49" charset="-122"/>
                <a:ea typeface="楷体_GB2312" pitchFamily="49" charset="-122"/>
              </a:rPr>
              <a:t>Booch</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Jacobson</a:t>
            </a:r>
            <a:r>
              <a:rPr lang="zh-CN" altLang="en-US" sz="2000" dirty="0">
                <a:latin typeface="楷体_GB2312" pitchFamily="49" charset="-122"/>
                <a:ea typeface="楷体_GB2312" pitchFamily="49" charset="-122"/>
              </a:rPr>
              <a:t>及</a:t>
            </a:r>
            <a:r>
              <a:rPr lang="en-US" altLang="zh-CN" sz="2000" dirty="0" err="1">
                <a:latin typeface="楷体_GB2312" pitchFamily="49" charset="-122"/>
                <a:ea typeface="楷体_GB2312" pitchFamily="49" charset="-122"/>
              </a:rPr>
              <a:t>Rumbaugh</a:t>
            </a:r>
            <a:r>
              <a:rPr lang="zh-CN" altLang="en-US" sz="2000" dirty="0">
                <a:latin typeface="楷体_GB2312" pitchFamily="49" charset="-122"/>
                <a:ea typeface="楷体_GB2312" pitchFamily="49" charset="-122"/>
              </a:rPr>
              <a:t>提出，由</a:t>
            </a:r>
            <a:r>
              <a:rPr lang="en-US" altLang="zh-CN" sz="2000" dirty="0"/>
              <a:t>Rational</a:t>
            </a:r>
            <a:r>
              <a:rPr lang="zh-CN" altLang="zh-CN" sz="2000" dirty="0"/>
              <a:t>软件公司推出的一种</a:t>
            </a:r>
            <a:r>
              <a:rPr lang="zh-CN" altLang="zh-CN" sz="2000" b="1" dirty="0">
                <a:solidFill>
                  <a:srgbClr val="3366FF"/>
                </a:solidFill>
              </a:rPr>
              <a:t>完整而且完美的软件过程</a:t>
            </a:r>
            <a:r>
              <a:rPr lang="zh-CN" altLang="zh-CN" sz="2000" b="1" dirty="0"/>
              <a:t>。</a:t>
            </a:r>
            <a:endParaRPr lang="en-US" altLang="zh-CN" sz="2000" b="1" dirty="0"/>
          </a:p>
          <a:p>
            <a:pPr marL="0" indent="342900">
              <a:defRPr/>
            </a:pPr>
            <a:endParaRPr lang="en-US" altLang="zh-CN" sz="2000" dirty="0"/>
          </a:p>
          <a:p>
            <a:pPr marL="0" indent="342900">
              <a:defRPr/>
            </a:pPr>
            <a:r>
              <a:rPr lang="en-US" altLang="zh-CN" sz="2000" dirty="0"/>
              <a:t>RUP</a:t>
            </a:r>
            <a:r>
              <a:rPr lang="zh-CN" altLang="zh-CN" sz="2000" dirty="0"/>
              <a:t>总结了经过多年商业化验证的</a:t>
            </a:r>
            <a:r>
              <a:rPr lang="en-US" altLang="zh-CN" sz="2000" b="1" dirty="0">
                <a:solidFill>
                  <a:srgbClr val="3366FF"/>
                </a:solidFill>
              </a:rPr>
              <a:t>6</a:t>
            </a:r>
            <a:r>
              <a:rPr lang="zh-CN" altLang="zh-CN" sz="2000" b="1" dirty="0">
                <a:solidFill>
                  <a:srgbClr val="3366FF"/>
                </a:solidFill>
              </a:rPr>
              <a:t>条最有效的软件开发经验，这些经验被称为“最佳实践”</a:t>
            </a:r>
            <a:r>
              <a:rPr lang="zh-CN" altLang="zh-CN" sz="2000" dirty="0"/>
              <a:t>。</a:t>
            </a:r>
            <a:endParaRPr lang="zh-CN" altLang="zh-CN" sz="20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3555" name="Picture 3"/>
          <p:cNvPicPr>
            <a:picLocks noChangeAspect="1" noChangeArrowheads="1"/>
          </p:cNvPicPr>
          <p:nvPr/>
        </p:nvPicPr>
        <p:blipFill>
          <a:blip r:embed="rId1"/>
          <a:srcRect/>
          <a:stretch>
            <a:fillRect/>
          </a:stretch>
        </p:blipFill>
        <p:spPr bwMode="auto">
          <a:xfrm>
            <a:off x="650875" y="300038"/>
            <a:ext cx="7842250" cy="2903537"/>
          </a:xfrm>
          <a:prstGeom prst="rect">
            <a:avLst/>
          </a:prstGeom>
          <a:noFill/>
          <a:ln w="9525">
            <a:noFill/>
            <a:miter lim="800000"/>
            <a:headEnd/>
            <a:tailEnd/>
          </a:ln>
        </p:spPr>
      </p:pic>
      <p:pic>
        <p:nvPicPr>
          <p:cNvPr id="23556" name="Picture 3"/>
          <p:cNvPicPr>
            <a:picLocks noChangeAspect="1" noChangeArrowheads="1"/>
          </p:cNvPicPr>
          <p:nvPr/>
        </p:nvPicPr>
        <p:blipFill>
          <a:blip r:embed="rId2"/>
          <a:srcRect/>
          <a:stretch>
            <a:fillRect/>
          </a:stretch>
        </p:blipFill>
        <p:spPr bwMode="auto">
          <a:xfrm>
            <a:off x="650875" y="3409950"/>
            <a:ext cx="7842250" cy="3133725"/>
          </a:xfrm>
          <a:prstGeom prst="rect">
            <a:avLst/>
          </a:prstGeom>
          <a:noFill/>
          <a:ln w="9525">
            <a:noFill/>
            <a:miter lim="800000"/>
            <a:headEnd/>
            <a:tailEnd/>
          </a:ln>
        </p:spPr>
      </p:pic>
      <p:pic>
        <p:nvPicPr>
          <p:cNvPr id="23557" name="Picture 3"/>
          <p:cNvPicPr>
            <a:picLocks noChangeAspect="1" noChangeArrowheads="1"/>
          </p:cNvPicPr>
          <p:nvPr/>
        </p:nvPicPr>
        <p:blipFill>
          <a:blip r:embed="rId3"/>
          <a:srcRect/>
          <a:stretch>
            <a:fillRect/>
          </a:stretch>
        </p:blipFill>
        <p:spPr bwMode="auto">
          <a:xfrm>
            <a:off x="650875" y="300038"/>
            <a:ext cx="7842250" cy="6243637"/>
          </a:xfrm>
          <a:prstGeom prst="rect">
            <a:avLst/>
          </a:prstGeom>
          <a:noFill/>
          <a:ln w="9525">
            <a:noFill/>
            <a:miter lim="800000"/>
            <a:headEnd/>
            <a:tailEnd/>
          </a:ln>
        </p:spPr>
      </p:pic>
      <p:sp>
        <p:nvSpPr>
          <p:cNvPr id="23558"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2"/>
            <a:ext cx="8229600" cy="4525963"/>
          </a:xfrm>
        </p:spPr>
        <p:txBody>
          <a:bodyPr/>
          <a:lstStyle/>
          <a:p>
            <a:pPr marL="0" indent="0">
              <a:defRPr/>
            </a:pPr>
            <a:r>
              <a:rPr lang="en-US" altLang="zh-CN" sz="2400" b="1" dirty="0">
                <a:latin typeface="宋体" panose="02010600030101010101" pitchFamily="2" charset="-122"/>
                <a:ea typeface="宋体" panose="02010600030101010101" pitchFamily="2" charset="-122"/>
              </a:rPr>
              <a:t> </a:t>
            </a:r>
            <a:r>
              <a:rPr lang="en-US" altLang="zh-CN" sz="2400" b="1" dirty="0">
                <a:solidFill>
                  <a:srgbClr val="C00000"/>
                </a:solidFill>
                <a:latin typeface="宋体" panose="02010600030101010101" pitchFamily="2" charset="-122"/>
                <a:ea typeface="宋体" panose="02010600030101010101" pitchFamily="2" charset="-122"/>
              </a:rPr>
              <a:t>6</a:t>
            </a:r>
            <a:r>
              <a:rPr lang="zh-CN" altLang="en-US" sz="2400" b="1" dirty="0">
                <a:solidFill>
                  <a:srgbClr val="C00000"/>
                </a:solidFill>
                <a:latin typeface="宋体" panose="02010600030101010101" pitchFamily="2" charset="-122"/>
                <a:ea typeface="宋体" panose="02010600030101010101" pitchFamily="2" charset="-122"/>
              </a:rPr>
              <a:t>条最佳实践</a:t>
            </a:r>
            <a:endParaRPr lang="en-US" altLang="zh-CN" sz="2400" b="1" dirty="0">
              <a:solidFill>
                <a:srgbClr val="C00000"/>
              </a:solidFill>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迭代式开发</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zh-CN" sz="2400" b="1" dirty="0">
                <a:solidFill>
                  <a:srgbClr val="00B050"/>
                </a:solidFill>
                <a:latin typeface="宋体" panose="02010600030101010101" pitchFamily="2" charset="-122"/>
                <a:ea typeface="宋体" panose="02010600030101010101" pitchFamily="2" charset="-122"/>
              </a:rPr>
              <a:t>允许在每次迭代过程中需求都可以有变化</a:t>
            </a:r>
            <a:r>
              <a:rPr lang="zh-CN" altLang="zh-CN" sz="2400" dirty="0">
                <a:latin typeface="宋体" panose="02010600030101010101" pitchFamily="2" charset="-122"/>
                <a:ea typeface="宋体" panose="02010600030101010101" pitchFamily="2" charset="-122"/>
              </a:rPr>
              <a:t>，这种开发方法通过一系列细化来加深对问题的理解，因此能更容易地容纳需求的变更。</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管理需求</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RUP</a:t>
            </a:r>
            <a:r>
              <a:rPr lang="zh-CN" altLang="zh-CN" sz="2400" dirty="0">
                <a:latin typeface="宋体" panose="02010600030101010101" pitchFamily="2" charset="-122"/>
                <a:ea typeface="宋体" panose="02010600030101010101" pitchFamily="2" charset="-122"/>
              </a:rPr>
              <a:t>描述了如何提取、组织系统的功能性需求和约束条件并把它们文档化。</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使用基于构件的体系结构</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UP</a:t>
            </a:r>
            <a:r>
              <a:rPr lang="zh-CN" altLang="zh-CN" sz="2400" dirty="0">
                <a:latin typeface="宋体" panose="02010600030101010101" pitchFamily="2" charset="-122"/>
                <a:ea typeface="宋体" panose="02010600030101010101" pitchFamily="2" charset="-122"/>
              </a:rPr>
              <a:t>提供了使用现有的或新开发的构件定义体系结构的系统化方法，从而</a:t>
            </a:r>
            <a:r>
              <a:rPr lang="zh-CN" altLang="zh-CN" sz="2400" b="1" dirty="0">
                <a:solidFill>
                  <a:srgbClr val="00B050"/>
                </a:solidFill>
                <a:latin typeface="宋体" panose="02010600030101010101" pitchFamily="2" charset="-122"/>
                <a:ea typeface="宋体" panose="02010600030101010101" pitchFamily="2" charset="-122"/>
              </a:rPr>
              <a:t>有助于降低软件开发的复杂性，提高软件重用率</a:t>
            </a:r>
            <a:r>
              <a:rPr lang="zh-CN" altLang="en-US" sz="2400" b="1" dirty="0">
                <a:solidFill>
                  <a:srgbClr val="00B050"/>
                </a:solidFill>
                <a:latin typeface="宋体" panose="02010600030101010101" pitchFamily="2" charset="-122"/>
                <a:ea typeface="宋体" panose="02010600030101010101" pitchFamily="2" charset="-122"/>
              </a:rPr>
              <a:t>。</a:t>
            </a:r>
            <a:endParaRPr lang="en-US" altLang="zh-CN" sz="2400" b="1" dirty="0">
              <a:solidFill>
                <a:srgbClr val="00B050"/>
              </a:solidFill>
              <a:latin typeface="宋体" panose="02010600030101010101" pitchFamily="2" charset="-122"/>
              <a:ea typeface="宋体" panose="02010600030101010101" pitchFamily="2" charset="-122"/>
            </a:endParaRPr>
          </a:p>
          <a:p>
            <a:pPr marL="457200" indent="457200">
              <a:buNone/>
              <a:defRPr/>
            </a:pP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2"/>
            <a:ext cx="8229600" cy="4525963"/>
          </a:xfrm>
        </p:spPr>
        <p:txBody>
          <a:bodyPr/>
          <a:lstStyle/>
          <a:p>
            <a:pPr marL="0" indent="0">
              <a:defRPr/>
            </a:pPr>
            <a:r>
              <a:rPr lang="en-US" altLang="zh-CN" sz="2400" b="1" dirty="0">
                <a:latin typeface="宋体" panose="02010600030101010101" pitchFamily="2" charset="-122"/>
                <a:ea typeface="宋体" panose="02010600030101010101" pitchFamily="2" charset="-122"/>
              </a:rPr>
              <a:t> </a:t>
            </a:r>
            <a:r>
              <a:rPr lang="en-US" altLang="zh-CN" sz="2400" b="1" dirty="0">
                <a:solidFill>
                  <a:srgbClr val="C00000"/>
                </a:solidFill>
                <a:latin typeface="宋体" panose="02010600030101010101" pitchFamily="2" charset="-122"/>
                <a:ea typeface="宋体" panose="02010600030101010101" pitchFamily="2" charset="-122"/>
              </a:rPr>
              <a:t>6</a:t>
            </a:r>
            <a:r>
              <a:rPr lang="zh-CN" altLang="en-US" sz="2400" b="1" dirty="0">
                <a:solidFill>
                  <a:srgbClr val="C00000"/>
                </a:solidFill>
                <a:latin typeface="宋体" panose="02010600030101010101" pitchFamily="2" charset="-122"/>
                <a:ea typeface="宋体" panose="02010600030101010101" pitchFamily="2" charset="-122"/>
              </a:rPr>
              <a:t>条最佳实践</a:t>
            </a:r>
            <a:endParaRPr lang="en-US" altLang="zh-CN" sz="2400" b="1" dirty="0">
              <a:solidFill>
                <a:srgbClr val="C00000"/>
              </a:solidFill>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可视化建模</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与</a:t>
            </a:r>
            <a:r>
              <a:rPr lang="zh-CN" altLang="zh-CN" sz="2400" dirty="0">
                <a:latin typeface="宋体" panose="02010600030101010101" pitchFamily="2" charset="-122"/>
                <a:ea typeface="宋体" panose="02010600030101010101" pitchFamily="2" charset="-122"/>
              </a:rPr>
              <a:t>可视化建模语言</a:t>
            </a:r>
            <a:r>
              <a:rPr lang="en-US" altLang="zh-CN" sz="2400" dirty="0">
                <a:latin typeface="宋体" panose="02010600030101010101" pitchFamily="2" charset="-122"/>
                <a:ea typeface="宋体" panose="02010600030101010101" pitchFamily="2" charset="-122"/>
              </a:rPr>
              <a:t>UML</a:t>
            </a:r>
            <a:r>
              <a:rPr lang="zh-CN" altLang="zh-CN" sz="2400" dirty="0">
                <a:latin typeface="宋体" panose="02010600030101010101" pitchFamily="2" charset="-122"/>
                <a:ea typeface="宋体" panose="02010600030101010101" pitchFamily="2" charset="-122"/>
              </a:rPr>
              <a:t>紧密地联系在一起，在</a:t>
            </a:r>
            <a:r>
              <a:rPr lang="zh-CN" altLang="zh-CN" sz="2400" b="1" dirty="0">
                <a:solidFill>
                  <a:srgbClr val="00B050"/>
                </a:solidFill>
                <a:latin typeface="宋体" panose="02010600030101010101" pitchFamily="2" charset="-122"/>
                <a:ea typeface="宋体" panose="02010600030101010101" pitchFamily="2" charset="-122"/>
              </a:rPr>
              <a:t>开发过程中建立起软件系统的可视化模型，可以帮助人们提高管理软件复杂性的能力</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验证软件质量</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zh-CN" sz="2400" b="1" dirty="0">
                <a:solidFill>
                  <a:srgbClr val="00B050"/>
                </a:solidFill>
                <a:latin typeface="宋体" panose="02010600030101010101" pitchFamily="2" charset="-122"/>
                <a:ea typeface="宋体" panose="02010600030101010101" pitchFamily="2" charset="-122"/>
              </a:rPr>
              <a:t>软件质量评估内建在贯穿于整个开发过程的、由全体成员参与的所有活动中</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不再是事后型的或由单独小组进行的孤立活动。</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控制软件变更</a:t>
            </a:r>
            <a:r>
              <a:rPr lang="en-US"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RUP</a:t>
            </a:r>
            <a:r>
              <a:rPr lang="zh-CN" altLang="zh-CN" sz="2400" dirty="0">
                <a:latin typeface="宋体" panose="02010600030101010101" pitchFamily="2" charset="-122"/>
                <a:ea typeface="宋体" panose="02010600030101010101" pitchFamily="2" charset="-122"/>
              </a:rPr>
              <a:t>描述了如何控制、跟踪和监控修改，以确保迭代开发的成功。</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srcRect/>
          <a:stretch>
            <a:fillRect/>
          </a:stretch>
        </p:blipFill>
        <p:spPr bwMode="auto">
          <a:xfrm>
            <a:off x="3238500" y="2071678"/>
            <a:ext cx="5905500" cy="3940175"/>
          </a:xfrm>
          <a:prstGeom prst="rect">
            <a:avLst/>
          </a:prstGeom>
          <a:noFill/>
          <a:ln w="9525">
            <a:noFill/>
            <a:miter lim="800000"/>
            <a:headEnd/>
            <a:tailEnd/>
          </a:ln>
        </p:spPr>
      </p:pic>
      <p:sp>
        <p:nvSpPr>
          <p:cNvPr id="3" name="内容占位符 2"/>
          <p:cNvSpPr>
            <a:spLocks noGrp="1"/>
          </p:cNvSpPr>
          <p:nvPr>
            <p:ph idx="1"/>
          </p:nvPr>
        </p:nvSpPr>
        <p:spPr>
          <a:xfrm>
            <a:off x="285720" y="2143116"/>
            <a:ext cx="3071834" cy="4357717"/>
          </a:xfrm>
          <a:solidFill>
            <a:schemeClr val="accent5"/>
          </a:solidFill>
        </p:spPr>
        <p:txBody>
          <a:bodyPr/>
          <a:lstStyle/>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zh-CN" sz="2000" dirty="0">
                <a:latin typeface="宋体" panose="02010600030101010101" pitchFamily="2" charset="-122"/>
                <a:ea typeface="宋体" panose="02010600030101010101" pitchFamily="2" charset="-122"/>
              </a:rPr>
              <a:t>有</a:t>
            </a:r>
            <a:r>
              <a:rPr lang="en-US" altLang="zh-CN" sz="2000" dirty="0">
                <a:latin typeface="宋体" panose="02010600030101010101" pitchFamily="2" charset="-122"/>
                <a:ea typeface="宋体" panose="02010600030101010101" pitchFamily="2" charset="-122"/>
              </a:rPr>
              <a:t>9</a:t>
            </a:r>
            <a:r>
              <a:rPr lang="zh-CN" altLang="zh-CN" sz="2000" dirty="0">
                <a:latin typeface="宋体" panose="02010600030101010101" pitchFamily="2" charset="-122"/>
                <a:ea typeface="宋体" panose="02010600030101010101" pitchFamily="2" charset="-122"/>
              </a:rPr>
              <a:t>个核心工作流，</a:t>
            </a:r>
            <a:r>
              <a:rPr lang="zh-CN" altLang="en-US" sz="2000" dirty="0">
                <a:latin typeface="宋体" panose="02010600030101010101" pitchFamily="2" charset="-122"/>
                <a:ea typeface="宋体" panose="02010600030101010101" pitchFamily="2" charset="-122"/>
              </a:rPr>
              <a:t>有</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个阶段</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en-US" sz="2000" dirty="0">
                <a:latin typeface="宋体" panose="02010600030101010101" pitchFamily="2" charset="-122"/>
                <a:ea typeface="宋体" panose="02010600030101010101" pitchFamily="2" charset="-122"/>
              </a:rPr>
              <a:t>是迭代式开发</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en-US" sz="2000" dirty="0">
                <a:latin typeface="宋体" panose="02010600030101010101" pitchFamily="2" charset="-122"/>
                <a:ea typeface="宋体" panose="02010600030101010101" pitchFamily="2" charset="-122"/>
              </a:rPr>
              <a:t>重复一系列组成软件生命周期的循环。每次循环都经历一个完整的生命周期，每次循环结束都向用户交付产品的一个可运行的版本。</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每个阶段又进一步细分为一次或多次迭代过程</a:t>
            </a:r>
            <a:endParaRPr lang="zh-CN" altLang="en-US" sz="20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32" y="1357298"/>
            <a:ext cx="8858312" cy="785818"/>
          </a:xfrm>
          <a:prstGeom prst="rect">
            <a:avLst/>
          </a:prstGeom>
          <a:noFill/>
          <a:ln w="9525">
            <a:noFill/>
            <a:miter lim="800000"/>
          </a:ln>
        </p:spPr>
        <p:txBody>
          <a:bodyPr vert="horz" wrap="square" lIns="91440" tIns="45720" rIns="91440" bIns="45720" numCol="1" anchor="ctr" anchorCtr="0" compatLnSpc="1"/>
          <a:lstStyle/>
          <a:p>
            <a:pPr marL="808355" indent="-630555" defTabSz="1081405" fontAlgn="base">
              <a:spcBef>
                <a:spcPct val="0"/>
              </a:spcBef>
              <a:spcAft>
                <a:spcPct val="0"/>
              </a:spcAft>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r>
              <a:rPr lang="en-US" altLang="zh-CN" sz="3200" b="1" dirty="0">
                <a:solidFill>
                  <a:srgbClr val="C00000"/>
                </a:solidFill>
                <a:latin typeface="宋体" panose="02010600030101010101" pitchFamily="2" charset="-122"/>
                <a:ea typeface="宋体" panose="02010600030101010101" pitchFamily="2" charset="-122"/>
              </a:rPr>
              <a:t>RUP</a:t>
            </a:r>
            <a:r>
              <a:rPr lang="zh-CN" altLang="zh-CN" sz="3200" b="1" dirty="0">
                <a:solidFill>
                  <a:srgbClr val="C00000"/>
                </a:solidFill>
                <a:latin typeface="宋体" panose="02010600030101010101" pitchFamily="2" charset="-122"/>
                <a:ea typeface="宋体" panose="02010600030101010101" pitchFamily="2" charset="-122"/>
              </a:rPr>
              <a:t>软件开发生命周期</a:t>
            </a:r>
            <a:r>
              <a:rPr lang="zh-CN" altLang="en-US" sz="3200" b="1" kern="0" dirty="0">
                <a:solidFill>
                  <a:srgbClr val="C00000"/>
                </a:solidFill>
                <a:latin typeface="+mj-lt"/>
                <a:ea typeface="宋体" panose="02010600030101010101" pitchFamily="2" charset="-122"/>
                <a:cs typeface="+mj-cs"/>
              </a:rPr>
              <a:t>）</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7" name="TextBox 6"/>
          <p:cNvSpPr txBox="1"/>
          <p:nvPr/>
        </p:nvSpPr>
        <p:spPr>
          <a:xfrm>
            <a:off x="7429520" y="6072206"/>
            <a:ext cx="1620957" cy="523220"/>
          </a:xfrm>
          <a:prstGeom prst="rect">
            <a:avLst/>
          </a:prstGeom>
          <a:noFill/>
        </p:spPr>
        <p:txBody>
          <a:bodyPr wrap="square" rtlCol="0">
            <a:spAutoFit/>
          </a:bodyPr>
          <a:lstStyle/>
          <a:p>
            <a:r>
              <a:rPr lang="zh-CN" altLang="zh-CN" sz="1400" dirty="0">
                <a:latin typeface="宋体" panose="02010600030101010101" pitchFamily="2" charset="-122"/>
                <a:ea typeface="宋体" panose="02010600030101010101" pitchFamily="2" charset="-122"/>
              </a:rPr>
              <a:t>纵轴</a:t>
            </a:r>
            <a:r>
              <a:rPr lang="zh-CN" altLang="en-US" sz="1400" dirty="0">
                <a:latin typeface="宋体" panose="02010600030101010101" pitchFamily="2" charset="-122"/>
                <a:ea typeface="宋体" panose="02010600030101010101" pitchFamily="2" charset="-122"/>
              </a:rPr>
              <a:t>：</a:t>
            </a:r>
            <a:r>
              <a:rPr lang="zh-CN" altLang="zh-CN" sz="1400" dirty="0">
                <a:latin typeface="宋体" panose="02010600030101010101" pitchFamily="2" charset="-122"/>
                <a:ea typeface="宋体" panose="02010600030101010101" pitchFamily="2" charset="-122"/>
              </a:rPr>
              <a:t>核心工作流</a:t>
            </a:r>
            <a:endParaRPr lang="en-US" altLang="zh-CN" sz="1400" dirty="0">
              <a:latin typeface="宋体" panose="02010600030101010101" pitchFamily="2" charset="-122"/>
              <a:ea typeface="宋体" panose="02010600030101010101" pitchFamily="2" charset="-122"/>
            </a:endParaRPr>
          </a:p>
          <a:p>
            <a:r>
              <a:rPr lang="zh-CN" altLang="zh-CN" sz="1400" dirty="0">
                <a:latin typeface="宋体" panose="02010600030101010101" pitchFamily="2" charset="-122"/>
                <a:ea typeface="宋体" panose="02010600030101010101" pitchFamily="2" charset="-122"/>
              </a:rPr>
              <a:t>横轴</a:t>
            </a:r>
            <a:r>
              <a:rPr lang="zh-CN" altLang="en-US" sz="1400" dirty="0">
                <a:latin typeface="宋体" panose="02010600030101010101" pitchFamily="2" charset="-122"/>
                <a:ea typeface="宋体" panose="02010600030101010101" pitchFamily="2" charset="-122"/>
              </a:rPr>
              <a:t>：</a:t>
            </a:r>
            <a:r>
              <a:rPr lang="zh-CN" altLang="zh-CN" sz="1400" dirty="0">
                <a:latin typeface="宋体" panose="02010600030101010101" pitchFamily="2" charset="-122"/>
                <a:ea typeface="宋体" panose="02010600030101010101" pitchFamily="2" charset="-122"/>
              </a:rPr>
              <a:t>代表时间</a:t>
            </a:r>
            <a:endParaRPr lang="zh-CN" altLang="en-US" sz="1400"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428596" y="2000240"/>
            <a:ext cx="8229600" cy="4525963"/>
          </a:xfrm>
        </p:spPr>
        <p:txBody>
          <a:bodyPr/>
          <a:lstStyle/>
          <a:p>
            <a:pPr eaLnBrk="1" hangingPunct="1"/>
            <a:r>
              <a:rPr lang="en-US" altLang="zh-CN" sz="2800" b="1" dirty="0">
                <a:solidFill>
                  <a:srgbClr val="C00000"/>
                </a:solidFill>
                <a:latin typeface="楷体_GB2312" pitchFamily="49" charset="-122"/>
                <a:ea typeface="楷体_GB2312" pitchFamily="49" charset="-122"/>
              </a:rPr>
              <a:t>6</a:t>
            </a:r>
            <a:r>
              <a:rPr lang="zh-CN" altLang="en-US" sz="2800" b="1" dirty="0">
                <a:solidFill>
                  <a:srgbClr val="C00000"/>
                </a:solidFill>
                <a:latin typeface="楷体_GB2312" pitchFamily="49" charset="-122"/>
                <a:ea typeface="楷体_GB2312" pitchFamily="49" charset="-122"/>
              </a:rPr>
              <a:t>个核心过程工作流</a:t>
            </a:r>
            <a:endParaRPr lang="zh-CN" altLang="en-US" sz="2800" b="1" dirty="0">
              <a:solidFill>
                <a:srgbClr val="C00000"/>
              </a:solidFill>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业务建模：</a:t>
            </a:r>
            <a:r>
              <a:rPr lang="zh-CN" altLang="en-US" sz="2000" dirty="0">
                <a:latin typeface="楷体_GB2312" pitchFamily="49" charset="-122"/>
                <a:ea typeface="楷体_GB2312" pitchFamily="49" charset="-122"/>
              </a:rPr>
              <a:t>用业务用例为业务过程建模。</a:t>
            </a:r>
            <a:endParaRPr lang="zh-CN" altLang="en-US" sz="2000" dirty="0">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需求：</a:t>
            </a:r>
            <a:r>
              <a:rPr lang="zh-CN" altLang="en-US" sz="2000" dirty="0">
                <a:latin typeface="楷体_GB2312" pitchFamily="49" charset="-122"/>
                <a:ea typeface="楷体_GB2312" pitchFamily="49" charset="-122"/>
              </a:rPr>
              <a:t>目标是描述系统应该做什么，确保开发人员构建正确的系统。为此，需明确系统的功能需求和非功能需求（约束）。</a:t>
            </a:r>
            <a:endParaRPr lang="zh-CN" altLang="en-US" sz="2000" dirty="0">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分析和设计：</a:t>
            </a:r>
            <a:r>
              <a:rPr lang="zh-CN" altLang="en-US" sz="2000" dirty="0">
                <a:latin typeface="楷体_GB2312" pitchFamily="49" charset="-122"/>
                <a:ea typeface="楷体_GB2312" pitchFamily="49" charset="-122"/>
              </a:rPr>
              <a:t>目标是说明如何做，结果是分析模型和设计模型。</a:t>
            </a:r>
            <a:endParaRPr lang="en-US" altLang="zh-CN"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实现：</a:t>
            </a:r>
            <a:r>
              <a:rPr lang="zh-CN" altLang="en-US" sz="2000" dirty="0">
                <a:latin typeface="楷体_GB2312" pitchFamily="49" charset="-122"/>
                <a:ea typeface="楷体_GB2312" pitchFamily="49" charset="-122"/>
              </a:rPr>
              <a:t>用分层的方式组织代码的结构，用构件的形式来实现类，对构件进行单元测试，将构件集成到可执行的系统中。</a:t>
            </a:r>
            <a:endParaRPr lang="zh-CN" altLang="en-US"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测试：</a:t>
            </a:r>
            <a:r>
              <a:rPr lang="zh-CN" altLang="en-US" sz="2000" dirty="0">
                <a:latin typeface="楷体_GB2312" pitchFamily="49" charset="-122"/>
                <a:ea typeface="楷体_GB2312" pitchFamily="49" charset="-122"/>
              </a:rPr>
              <a:t>验证对象间的交互、是否所有构件都集成了、是否正确实现了所有需求、查错并改正。</a:t>
            </a:r>
            <a:endParaRPr lang="zh-CN" altLang="en-US"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部署：</a:t>
            </a:r>
            <a:r>
              <a:rPr lang="zh-CN" altLang="en-US" sz="2000" dirty="0">
                <a:latin typeface="楷体_GB2312" pitchFamily="49" charset="-122"/>
                <a:ea typeface="楷体_GB2312" pitchFamily="49" charset="-122"/>
              </a:rPr>
              <a:t>制作软件的外部版本、打包、分发、为用户提供帮助和支持。</a:t>
            </a:r>
            <a:endParaRPr lang="zh-CN" altLang="en-US" sz="2000" dirty="0">
              <a:latin typeface="楷体_GB2312" pitchFamily="49" charset="-122"/>
              <a:ea typeface="楷体_GB2312" pitchFamily="49" charset="-122"/>
            </a:endParaRPr>
          </a:p>
          <a:p>
            <a:pPr marL="628650" indent="-361950" eaLnBrk="1" hangingPunct="1">
              <a:buFont typeface="+mj-lt"/>
              <a:buAutoNum type="alphaLcParenR"/>
            </a:pPr>
            <a:endParaRPr lang="zh-CN" altLang="en-US" sz="2400" dirty="0">
              <a:latin typeface="楷体_GB2312" pitchFamily="49" charset="-122"/>
              <a:ea typeface="楷体_GB2312" pitchFamily="49" charset="-122"/>
            </a:endParaRPr>
          </a:p>
        </p:txBody>
      </p:sp>
      <p:sp>
        <p:nvSpPr>
          <p:cNvPr id="2969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500034" y="2000240"/>
            <a:ext cx="8435975" cy="4752975"/>
          </a:xfrm>
        </p:spPr>
        <p:txBody>
          <a:bodyPr/>
          <a:lstStyle/>
          <a:p>
            <a:pPr eaLnBrk="1" hangingPunct="1"/>
            <a:r>
              <a:rPr lang="zh-CN" altLang="en-US" sz="2800" b="1" dirty="0">
                <a:solidFill>
                  <a:srgbClr val="C00000"/>
                </a:solidFill>
                <a:latin typeface="楷体" panose="02010609060101010101" pitchFamily="49" charset="-122"/>
                <a:ea typeface="楷体" panose="02010609060101010101" pitchFamily="49" charset="-122"/>
              </a:rPr>
              <a:t>统一过程的</a:t>
            </a:r>
            <a:r>
              <a:rPr lang="en-US" altLang="zh-CN" sz="2800" b="1" dirty="0">
                <a:solidFill>
                  <a:srgbClr val="C00000"/>
                </a:solidFill>
                <a:latin typeface="楷体" panose="02010609060101010101" pitchFamily="49" charset="-122"/>
                <a:ea typeface="楷体" panose="02010609060101010101" pitchFamily="49" charset="-122"/>
              </a:rPr>
              <a:t>4</a:t>
            </a:r>
            <a:r>
              <a:rPr lang="zh-CN" altLang="en-US" sz="2800" b="1" dirty="0">
                <a:solidFill>
                  <a:srgbClr val="C00000"/>
                </a:solidFill>
                <a:latin typeface="楷体" panose="02010609060101010101" pitchFamily="49" charset="-122"/>
                <a:ea typeface="楷体" panose="02010609060101010101" pitchFamily="49" charset="-122"/>
              </a:rPr>
              <a:t>个阶段    </a:t>
            </a:r>
            <a:endParaRPr lang="zh-CN" altLang="en-US" sz="2800" b="1" dirty="0">
              <a:solidFill>
                <a:srgbClr val="C00000"/>
              </a:solidFill>
              <a:latin typeface="楷体" panose="02010609060101010101" pitchFamily="49" charset="-122"/>
              <a:ea typeface="楷体" panose="02010609060101010101" pitchFamily="49" charset="-122"/>
            </a:endParaRPr>
          </a:p>
          <a:p>
            <a:pPr marL="628650" lvl="0" indent="-361950">
              <a:buClr>
                <a:schemeClr val="accent2"/>
              </a:buClr>
              <a:buSzPct val="7500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初始阶段：</a:t>
            </a:r>
            <a:r>
              <a:rPr lang="zh-CN" altLang="en-US" sz="2400" b="1" dirty="0">
                <a:solidFill>
                  <a:srgbClr val="00B050"/>
                </a:solidFill>
                <a:latin typeface="楷体_GB2312" pitchFamily="49" charset="-122"/>
                <a:ea typeface="楷体_GB2312" pitchFamily="49" charset="-122"/>
              </a:rPr>
              <a:t>建立业务模型，定义最终产品视图，并且确定项目的范围</a:t>
            </a:r>
            <a:r>
              <a:rPr lang="zh-CN" altLang="en-US" sz="2400" dirty="0">
                <a:latin typeface="楷体_GB2312" pitchFamily="49" charset="-122"/>
                <a:ea typeface="楷体_GB2312" pitchFamily="49" charset="-122"/>
              </a:rPr>
              <a:t>，主要关注项目计划和风险评估；</a:t>
            </a:r>
            <a:endParaRPr lang="zh-CN" altLang="en-US" sz="2400" dirty="0">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细化阶段：</a:t>
            </a:r>
            <a:r>
              <a:rPr lang="zh-CN" altLang="zh-CN" sz="2400" b="1" dirty="0">
                <a:solidFill>
                  <a:srgbClr val="00B050"/>
                </a:solidFill>
                <a:latin typeface="楷体_GB2312" pitchFamily="49" charset="-122"/>
                <a:ea typeface="楷体_GB2312" pitchFamily="49" charset="-122"/>
              </a:rPr>
              <a:t>设计并确定系统的体系结构，制定项目计划，确定资源需求</a:t>
            </a:r>
            <a:r>
              <a:rPr lang="zh-CN" altLang="en-US" sz="24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目标是细化初始需求（用况）、细化体系结构、监控风险并细化它们的优先级、细化业务用例以及制订项目管理计划。</a:t>
            </a:r>
            <a:endParaRPr lang="en-US" altLang="zh-CN" sz="2000" dirty="0">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构造阶段：</a:t>
            </a:r>
            <a:r>
              <a:rPr lang="zh-CN" altLang="zh-CN" sz="2400" b="1" dirty="0">
                <a:solidFill>
                  <a:srgbClr val="00B050"/>
                </a:solidFill>
                <a:latin typeface="楷体_GB2312" pitchFamily="49" charset="-122"/>
                <a:ea typeface="楷体_GB2312" pitchFamily="49" charset="-122"/>
              </a:rPr>
              <a:t>开发出所有构件和应用程序，把它们集成为客户需要的产品，并且详尽地测试所有功能</a:t>
            </a:r>
            <a:r>
              <a:rPr lang="zh-CN" altLang="en-US" sz="2400" b="1" dirty="0">
                <a:solidFill>
                  <a:srgbClr val="00B050"/>
                </a:solidFill>
                <a:latin typeface="楷体_GB2312" pitchFamily="49" charset="-122"/>
                <a:ea typeface="楷体_GB2312" pitchFamily="49" charset="-122"/>
              </a:rPr>
              <a:t>。</a:t>
            </a:r>
            <a:endParaRPr lang="zh-CN" altLang="en-US" sz="2400" b="1" dirty="0">
              <a:solidFill>
                <a:srgbClr val="00B050"/>
              </a:solidFill>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移交阶段：</a:t>
            </a:r>
            <a:r>
              <a:rPr lang="zh-CN" altLang="zh-CN" sz="2400" b="1" dirty="0">
                <a:solidFill>
                  <a:srgbClr val="00B050"/>
                </a:solidFill>
                <a:latin typeface="楷体_GB2312" pitchFamily="49" charset="-122"/>
                <a:ea typeface="楷体_GB2312" pitchFamily="49" charset="-122"/>
              </a:rPr>
              <a:t>把开发出的产品提交给用户使用</a:t>
            </a:r>
            <a:r>
              <a:rPr lang="zh-CN" altLang="zh-CN" sz="2400" dirty="0"/>
              <a:t>。</a:t>
            </a:r>
            <a:r>
              <a:rPr lang="zh-CN" altLang="en-US" sz="2400" dirty="0">
                <a:latin typeface="楷体_GB2312" pitchFamily="49" charset="-122"/>
                <a:ea typeface="楷体_GB2312" pitchFamily="49" charset="-122"/>
              </a:rPr>
              <a:t>移交阶段包含</a:t>
            </a:r>
            <a:r>
              <a:rPr lang="zh-CN" altLang="en-US" sz="2400" dirty="0">
                <a:latin typeface="楷体_GB2312" pitchFamily="49" charset="-122"/>
                <a:ea typeface="楷体_GB2312" pitchFamily="49" charset="-122"/>
                <a:sym typeface="Symbol" panose="05050102010706020507" pitchFamily="18" charset="2"/>
              </a:rPr>
              <a:t></a:t>
            </a:r>
            <a:r>
              <a:rPr lang="zh-CN" altLang="en-US" sz="2400" dirty="0">
                <a:latin typeface="楷体_GB2312" pitchFamily="49" charset="-122"/>
                <a:ea typeface="楷体_GB2312" pitchFamily="49" charset="-122"/>
              </a:rPr>
              <a:t>测试时期，以发布完整的系统而终止，其目标是确保信息系统真正满足客户的需求。</a:t>
            </a:r>
            <a:endParaRPr lang="zh-CN" altLang="en-US" sz="2400" dirty="0">
              <a:latin typeface="楷体_GB2312" pitchFamily="49" charset="-122"/>
              <a:ea typeface="楷体_GB2312" pitchFamily="49" charset="-122"/>
            </a:endParaRPr>
          </a:p>
          <a:p>
            <a:pPr eaLnBrk="1" hangingPunct="1">
              <a:buFontTx/>
              <a:buNone/>
            </a:pPr>
            <a:endParaRPr lang="zh-CN" altLang="en-US" sz="2800" dirty="0">
              <a:latin typeface="楷体_GB2312" pitchFamily="49" charset="-122"/>
              <a:ea typeface="楷体_GB2312" pitchFamily="49" charset="-122"/>
            </a:endParaRPr>
          </a:p>
        </p:txBody>
      </p:sp>
      <p:sp>
        <p:nvSpPr>
          <p:cNvPr id="31747"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00034" y="2500306"/>
            <a:ext cx="2286016" cy="2428916"/>
          </a:xfrm>
          <a:prstGeom prst="rect">
            <a:avLst/>
          </a:prstGeom>
          <a:noFill/>
          <a:ln w="9525">
            <a:noFill/>
            <a:miter lim="800000"/>
          </a:ln>
          <a:effectLst/>
        </p:spPr>
        <p:txBody>
          <a:bodyPr/>
          <a:lstStyle/>
          <a:p>
            <a:pPr marL="342900" indent="-342900" fontAlgn="base">
              <a:lnSpc>
                <a:spcPct val="150000"/>
              </a:lnSpc>
              <a:spcBef>
                <a:spcPct val="20000"/>
              </a:spcBef>
              <a:spcAft>
                <a:spcPct val="0"/>
              </a:spcAft>
              <a:buBlip>
                <a:blip r:embed="rId1"/>
              </a:buBlip>
              <a:defRPr/>
            </a:pPr>
            <a:r>
              <a:rPr lang="zh-CN" altLang="en-US" sz="2800" b="1" dirty="0">
                <a:solidFill>
                  <a:srgbClr val="C00000"/>
                </a:solidFill>
                <a:latin typeface="楷体" panose="02010609060101010101" pitchFamily="49" charset="-122"/>
                <a:ea typeface="楷体" panose="02010609060101010101" pitchFamily="49" charset="-122"/>
              </a:rPr>
              <a:t>每个阶段的主要工作产品    </a:t>
            </a:r>
            <a:endParaRPr lang="zh-CN" altLang="en-US" sz="2800" b="1" dirty="0">
              <a:solidFill>
                <a:srgbClr val="C00000"/>
              </a:solidFill>
              <a:latin typeface="楷体" panose="02010609060101010101" pitchFamily="49" charset="-122"/>
              <a:ea typeface="楷体" panose="02010609060101010101" pitchFamily="49" charset="-122"/>
            </a:endParaRPr>
          </a:p>
        </p:txBody>
      </p:sp>
      <p:pic>
        <p:nvPicPr>
          <p:cNvPr id="33795" name="Picture 3" descr="C:\Users\zchy\Desktop\temp\QQ截图未命名5.gif"/>
          <p:cNvPicPr>
            <a:picLocks noChangeAspect="1" noChangeArrowheads="1"/>
          </p:cNvPicPr>
          <p:nvPr/>
        </p:nvPicPr>
        <p:blipFill>
          <a:blip r:embed="rId2"/>
          <a:srcRect/>
          <a:stretch>
            <a:fillRect/>
          </a:stretch>
        </p:blipFill>
        <p:spPr bwMode="auto">
          <a:xfrm>
            <a:off x="3071802" y="2214554"/>
            <a:ext cx="5786478" cy="3667181"/>
          </a:xfrm>
          <a:prstGeom prst="rect">
            <a:avLst/>
          </a:prstGeom>
          <a:noFill/>
          <a:ln w="9525">
            <a:noFill/>
            <a:miter lim="800000"/>
            <a:headEnd/>
            <a:tailEnd/>
          </a:ln>
        </p:spPr>
      </p:pic>
      <p:sp>
        <p:nvSpPr>
          <p:cNvPr id="3379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3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1928802"/>
            <a:ext cx="8286808" cy="1500198"/>
          </a:xfrm>
          <a:prstGeom prst="rect">
            <a:avLst/>
          </a:prstGeom>
          <a:noFill/>
          <a:ln w="9525">
            <a:noFill/>
            <a:miter lim="800000"/>
          </a:ln>
          <a:effectLst/>
        </p:spPr>
        <p:txBody>
          <a:bodyPr/>
          <a:lstStyle/>
          <a:p>
            <a:pPr marL="342900" indent="-342900">
              <a:lnSpc>
                <a:spcPts val="3500"/>
              </a:lnSpc>
              <a:spcBef>
                <a:spcPct val="20000"/>
              </a:spcBef>
              <a:buFontTx/>
              <a:buChar char="•"/>
              <a:defRPr/>
            </a:pPr>
            <a:r>
              <a:rPr lang="zh-CN" altLang="en-US" sz="2400" b="1" kern="0" dirty="0">
                <a:latin typeface="楷体_GB2312" pitchFamily="49" charset="-122"/>
                <a:ea typeface="楷体_GB2312" pitchFamily="49" charset="-122"/>
              </a:rPr>
              <a:t>基于构件的软件工程（</a:t>
            </a:r>
            <a:r>
              <a:rPr lang="en-US" altLang="zh-CN" sz="2400" b="1" kern="0" dirty="0">
                <a:latin typeface="楷体_GB2312" pitchFamily="49" charset="-122"/>
                <a:ea typeface="楷体_GB2312" pitchFamily="49" charset="-122"/>
              </a:rPr>
              <a:t>component-based software engineering</a:t>
            </a:r>
            <a:r>
              <a:rPr lang="zh-CN" altLang="en-US" sz="2400" b="1" kern="0" dirty="0">
                <a:latin typeface="楷体_GB2312" pitchFamily="49" charset="-122"/>
                <a:ea typeface="楷体_GB2312" pitchFamily="49" charset="-122"/>
              </a:rPr>
              <a:t>，</a:t>
            </a:r>
            <a:r>
              <a:rPr lang="en-US" altLang="zh-CN" sz="2400" b="1" kern="0" dirty="0">
                <a:latin typeface="楷体_GB2312" pitchFamily="49" charset="-122"/>
                <a:ea typeface="楷体_GB2312" pitchFamily="49" charset="-122"/>
              </a:rPr>
              <a:t>CBSE</a:t>
            </a:r>
            <a:r>
              <a:rPr lang="zh-CN" altLang="en-US" sz="2400" b="1" kern="0" dirty="0">
                <a:latin typeface="楷体_GB2312" pitchFamily="49" charset="-122"/>
                <a:ea typeface="楷体_GB2312" pitchFamily="49" charset="-122"/>
              </a:rPr>
              <a:t>）是强调使用可复用的软件</a:t>
            </a:r>
            <a:r>
              <a:rPr lang="zh-CN" altLang="en-US" sz="2400" b="1" kern="0" dirty="0">
                <a:latin typeface="Arial" panose="020B0604020202020204"/>
                <a:ea typeface="楷体_GB2312" pitchFamily="49" charset="-122"/>
              </a:rPr>
              <a:t>“</a:t>
            </a:r>
            <a:r>
              <a:rPr lang="zh-CN" altLang="en-US" sz="2400" b="1" kern="0" dirty="0">
                <a:latin typeface="楷体_GB2312" pitchFamily="49" charset="-122"/>
                <a:ea typeface="楷体_GB2312" pitchFamily="49" charset="-122"/>
              </a:rPr>
              <a:t>构件</a:t>
            </a:r>
            <a:r>
              <a:rPr lang="zh-CN" altLang="en-US" sz="2400" b="1" kern="0" dirty="0">
                <a:latin typeface="Arial" panose="020B0604020202020204"/>
                <a:ea typeface="楷体_GB2312" pitchFamily="49" charset="-122"/>
              </a:rPr>
              <a:t>”</a:t>
            </a:r>
            <a:r>
              <a:rPr lang="zh-CN" altLang="en-US" sz="2400" b="1" kern="0" dirty="0">
                <a:latin typeface="楷体_GB2312" pitchFamily="49" charset="-122"/>
                <a:ea typeface="楷体_GB2312" pitchFamily="49" charset="-122"/>
              </a:rPr>
              <a:t>来设计和构造基于计算机的系统的过程。</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7" name="Picture 4"/>
          <p:cNvPicPr>
            <a:picLocks noChangeAspect="1" noChangeArrowheads="1"/>
          </p:cNvPicPr>
          <p:nvPr/>
        </p:nvPicPr>
        <p:blipFill>
          <a:blip r:embed="rId1"/>
          <a:srcRect/>
          <a:stretch>
            <a:fillRect/>
          </a:stretch>
        </p:blipFill>
        <p:spPr bwMode="auto">
          <a:xfrm>
            <a:off x="1571604" y="3357562"/>
            <a:ext cx="5857916" cy="3357586"/>
          </a:xfrm>
          <a:prstGeom prst="rect">
            <a:avLst/>
          </a:prstGeom>
          <a:noFill/>
          <a:ln w="9525">
            <a:noFill/>
            <a:miter lim="800000"/>
            <a:headEnd/>
            <a:tailEnd/>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2000250"/>
            <a:ext cx="8435975" cy="4286270"/>
          </a:xfrm>
          <a:prstGeom prst="rect">
            <a:avLst/>
          </a:prstGeom>
          <a:noFill/>
          <a:ln w="9525">
            <a:noFill/>
            <a:miter lim="800000"/>
          </a:ln>
          <a:effectLst/>
        </p:spPr>
        <p:txBody>
          <a:bodyPr/>
          <a:lstStyle/>
          <a:p>
            <a:pPr marL="342900" indent="-342900">
              <a:spcBef>
                <a:spcPct val="20000"/>
              </a:spcBef>
              <a:buFontTx/>
              <a:buChar char="•"/>
              <a:defRPr/>
            </a:pPr>
            <a:r>
              <a:rPr lang="en-US" altLang="zh-CN" sz="2800" b="1" kern="0" dirty="0">
                <a:latin typeface="楷体_GB2312" pitchFamily="49" charset="-122"/>
                <a:ea typeface="楷体_GB2312" pitchFamily="49" charset="-122"/>
              </a:rPr>
              <a:t>Clements</a:t>
            </a:r>
            <a:r>
              <a:rPr lang="zh-CN" altLang="en-US" sz="2800" b="1" kern="0" dirty="0">
                <a:latin typeface="楷体_GB2312" pitchFamily="49" charset="-122"/>
                <a:ea typeface="楷体_GB2312" pitchFamily="49" charset="-122"/>
              </a:rPr>
              <a:t>对</a:t>
            </a:r>
            <a:r>
              <a:rPr lang="en-US" altLang="zh-CN" sz="2800" b="1" kern="0" dirty="0">
                <a:latin typeface="楷体_GB2312" pitchFamily="49" charset="-122"/>
                <a:ea typeface="楷体_GB2312" pitchFamily="49" charset="-122"/>
              </a:rPr>
              <a:t>CBSE</a:t>
            </a:r>
            <a:r>
              <a:rPr lang="zh-CN" altLang="en-US" sz="2800" b="1" kern="0" dirty="0">
                <a:latin typeface="楷体_GB2312" pitchFamily="49" charset="-122"/>
                <a:ea typeface="楷体_GB2312" pitchFamily="49" charset="-122"/>
              </a:rPr>
              <a:t>给出了如下描述。</a:t>
            </a:r>
            <a:endParaRPr lang="zh-CN" altLang="en-US" sz="2800" b="1" kern="0" dirty="0">
              <a:latin typeface="楷体_GB2312" pitchFamily="49" charset="-122"/>
              <a:ea typeface="楷体_GB2312" pitchFamily="49" charset="-122"/>
            </a:endParaRPr>
          </a:p>
          <a:p>
            <a:pPr marL="342900" indent="-342900">
              <a:lnSpc>
                <a:spcPts val="3500"/>
              </a:lnSpc>
              <a:spcBef>
                <a:spcPct val="20000"/>
              </a:spcBef>
              <a:buClr>
                <a:schemeClr val="accent2"/>
              </a:buClr>
              <a:buSzPct val="75000"/>
              <a:buFont typeface="Wingdings" panose="05000000000000000000" pitchFamily="2" charset="2"/>
              <a:buNone/>
              <a:defRPr/>
            </a:pPr>
            <a:r>
              <a:rPr lang="zh-CN" altLang="en-US" sz="2800" b="1" kern="0" dirty="0">
                <a:latin typeface="楷体_GB2312" pitchFamily="49" charset="-122"/>
                <a:ea typeface="楷体_GB2312" pitchFamily="49" charset="-122"/>
              </a:rPr>
              <a:t>     </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正在改变大型软件系统的开发方式。</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体现了</a:t>
            </a:r>
            <a:r>
              <a:rPr lang="en-US" altLang="zh-CN" sz="2400" b="1" kern="0" dirty="0" err="1">
                <a:solidFill>
                  <a:schemeClr val="accent2"/>
                </a:solidFill>
                <a:latin typeface="楷体_GB2312" pitchFamily="49" charset="-122"/>
                <a:ea typeface="楷体_GB2312" pitchFamily="49" charset="-122"/>
              </a:rPr>
              <a:t>Frod</a:t>
            </a:r>
            <a:r>
              <a:rPr lang="en-US" altLang="zh-CN" sz="2400" b="1" kern="0" dirty="0">
                <a:solidFill>
                  <a:schemeClr val="accent2"/>
                </a:solidFill>
                <a:latin typeface="楷体_GB2312" pitchFamily="49" charset="-122"/>
                <a:ea typeface="楷体_GB2312" pitchFamily="49" charset="-122"/>
              </a:rPr>
              <a:t> Brooks</a:t>
            </a:r>
            <a:r>
              <a:rPr lang="zh-CN" altLang="en-US" sz="2400" b="1" kern="0" dirty="0">
                <a:solidFill>
                  <a:schemeClr val="accent2"/>
                </a:solidFill>
                <a:latin typeface="楷体_GB2312" pitchFamily="49" charset="-122"/>
                <a:ea typeface="楷体_GB2312" pitchFamily="49" charset="-122"/>
              </a:rPr>
              <a:t>和其他人支持的</a:t>
            </a:r>
            <a:r>
              <a:rPr lang="zh-CN" altLang="en-US" sz="2400" b="1" kern="0" dirty="0">
                <a:solidFill>
                  <a:schemeClr val="accent2"/>
                </a:solidFill>
                <a:latin typeface="Arial" panose="020B0604020202020204"/>
                <a:ea typeface="楷体_GB2312" pitchFamily="49" charset="-122"/>
              </a:rPr>
              <a:t>“</a:t>
            </a:r>
            <a:r>
              <a:rPr lang="zh-CN" altLang="en-US" sz="2400" b="1" kern="0" dirty="0">
                <a:solidFill>
                  <a:schemeClr val="accent2"/>
                </a:solidFill>
                <a:latin typeface="楷体_GB2312" pitchFamily="49" charset="-122"/>
                <a:ea typeface="楷体_GB2312" pitchFamily="49" charset="-122"/>
              </a:rPr>
              <a:t>购买，而非构造</a:t>
            </a:r>
            <a:r>
              <a:rPr lang="zh-CN" altLang="en-US" sz="2400" b="1" kern="0" dirty="0">
                <a:solidFill>
                  <a:schemeClr val="accent2"/>
                </a:solidFill>
                <a:latin typeface="Arial" panose="020B0604020202020204"/>
                <a:ea typeface="楷体_GB2312" pitchFamily="49" charset="-122"/>
              </a:rPr>
              <a:t>”</a:t>
            </a:r>
            <a:r>
              <a:rPr lang="zh-CN" altLang="en-US" sz="2400" b="1" kern="0" dirty="0">
                <a:solidFill>
                  <a:schemeClr val="accent2"/>
                </a:solidFill>
                <a:latin typeface="楷体_GB2312" pitchFamily="49" charset="-122"/>
                <a:ea typeface="楷体_GB2312" pitchFamily="49" charset="-122"/>
              </a:rPr>
              <a:t>的思想。就如同早期的子程序将程序员从考虑编程细节中解脱出来一样，</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将考虑的重点从编码转移到组装软件系统。</a:t>
            </a:r>
            <a:endParaRPr lang="zh-CN" altLang="en-US" sz="2400" b="1" kern="0" dirty="0">
              <a:solidFill>
                <a:schemeClr val="accent2"/>
              </a:solidFill>
              <a:latin typeface="楷体_GB2312" pitchFamily="49" charset="-122"/>
              <a:ea typeface="楷体_GB2312" pitchFamily="49" charset="-122"/>
            </a:endParaRPr>
          </a:p>
          <a:p>
            <a:pPr marL="342900" indent="-342900">
              <a:spcBef>
                <a:spcPct val="20000"/>
              </a:spcBef>
              <a:buClr>
                <a:schemeClr val="accent2"/>
              </a:buClr>
              <a:buSzPct val="75000"/>
              <a:buFont typeface="Wingdings" panose="05000000000000000000" pitchFamily="2" charset="2"/>
              <a:buNone/>
              <a:defRPr/>
            </a:pPr>
            <a:r>
              <a:rPr lang="zh-CN" altLang="en-US" sz="2800" b="1" kern="0" dirty="0">
                <a:solidFill>
                  <a:srgbClr val="CC0000"/>
                </a:solidFill>
                <a:latin typeface="楷体_GB2312" pitchFamily="49" charset="-122"/>
                <a:ea typeface="楷体_GB2312" pitchFamily="49" charset="-122"/>
              </a:rPr>
              <a:t>  考虑的焦点是</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集成</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，而不再是</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实现</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a:t>
            </a:r>
            <a:endParaRPr lang="zh-CN" altLang="en-US" sz="2800" b="1" kern="0" dirty="0">
              <a:solidFill>
                <a:srgbClr val="CC0000"/>
              </a:solidFill>
              <a:latin typeface="楷体_GB2312" pitchFamily="49" charset="-122"/>
              <a:ea typeface="楷体_GB2312" pitchFamily="49" charset="-122"/>
            </a:endParaRPr>
          </a:p>
          <a:p>
            <a:pPr marL="342900" indent="-342900">
              <a:lnSpc>
                <a:spcPts val="3500"/>
              </a:lnSpc>
              <a:spcBef>
                <a:spcPct val="20000"/>
              </a:spcBef>
              <a:buClr>
                <a:schemeClr val="accent2"/>
              </a:buClr>
              <a:buSzPct val="75000"/>
              <a:buFont typeface="Wingdings" panose="05000000000000000000" pitchFamily="2" charset="2"/>
              <a:buNone/>
              <a:defRPr/>
            </a:pPr>
            <a:r>
              <a:rPr lang="zh-CN" altLang="en-US" sz="2800" b="1" kern="0" dirty="0">
                <a:solidFill>
                  <a:schemeClr val="accent2"/>
                </a:solidFill>
                <a:latin typeface="楷体_GB2312" pitchFamily="49" charset="-122"/>
                <a:ea typeface="楷体_GB2312" pitchFamily="49" charset="-122"/>
              </a:rPr>
              <a:t>     </a:t>
            </a:r>
            <a:r>
              <a:rPr lang="zh-CN" altLang="en-US" sz="2400" b="1" kern="0" dirty="0">
                <a:solidFill>
                  <a:schemeClr val="accent2"/>
                </a:solidFill>
                <a:latin typeface="楷体_GB2312" pitchFamily="49" charset="-122"/>
                <a:ea typeface="楷体_GB2312" pitchFamily="49" charset="-122"/>
              </a:rPr>
              <a:t>这样做的基础是假定在很多大型软件系统中存在足够多的共性，使得开发可复用的构件来满足这些共性是可行的。</a:t>
            </a:r>
            <a:endParaRPr lang="zh-CN" altLang="en-US" sz="2400" b="1" kern="0" dirty="0">
              <a:solidFill>
                <a:schemeClr val="accent2"/>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214282"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2357430"/>
            <a:ext cx="8229600" cy="3929090"/>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zh-CN" altLang="en-US" sz="2800" b="1" kern="0" dirty="0">
                <a:latin typeface="楷体_GB2312" pitchFamily="49" charset="-122"/>
                <a:ea typeface="楷体_GB2312" pitchFamily="49" charset="-122"/>
              </a:rPr>
              <a:t>当软件团队使用传统的需求获取技术确定了待开发软件的系统需求时，该过程开始。</a:t>
            </a:r>
            <a:endParaRPr lang="zh-CN" altLang="en-US" sz="2800" b="1" kern="0" dirty="0">
              <a:latin typeface="楷体_GB2312" pitchFamily="49" charset="-122"/>
              <a:ea typeface="楷体_GB2312" pitchFamily="49" charset="-122"/>
            </a:endParaRPr>
          </a:p>
          <a:p>
            <a:pPr marL="342900" indent="-342900">
              <a:spcBef>
                <a:spcPct val="20000"/>
              </a:spcBef>
              <a:buClr>
                <a:schemeClr val="accent2"/>
              </a:buClr>
              <a:buSzPct val="75000"/>
              <a:buFont typeface="Wingdings" panose="05000000000000000000" pitchFamily="2" charset="2"/>
              <a:buChar char="Ø"/>
              <a:defRPr/>
            </a:pPr>
            <a:r>
              <a:rPr lang="zh-CN" altLang="en-US" sz="2800" b="1" kern="0" dirty="0">
                <a:latin typeface="楷体_GB2312" pitchFamily="49" charset="-122"/>
                <a:ea typeface="楷体_GB2312" pitchFamily="49" charset="-122"/>
              </a:rPr>
              <a:t>体系结构设计完成后，并不立即进行详细设计任务，而是针对每一系统需求考虑以下问题</a:t>
            </a:r>
            <a:r>
              <a:rPr lang="en-US" altLang="zh-CN" sz="2800" b="1" kern="0" dirty="0">
                <a:latin typeface="楷体_GB2312" pitchFamily="49" charset="-122"/>
                <a:ea typeface="楷体_GB2312" pitchFamily="49" charset="-122"/>
              </a:rPr>
              <a:t>:</a:t>
            </a:r>
            <a:endParaRPr lang="en-US" altLang="zh-CN" sz="2800" b="1" kern="0" dirty="0">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现有的商品化构件（</a:t>
            </a:r>
            <a:r>
              <a:rPr lang="en-US" altLang="zh-CN" sz="2400" b="1" kern="0" dirty="0">
                <a:solidFill>
                  <a:srgbClr val="00B050"/>
                </a:solidFill>
                <a:latin typeface="楷体_GB2312" pitchFamily="49" charset="-122"/>
                <a:ea typeface="楷体_GB2312" pitchFamily="49" charset="-122"/>
              </a:rPr>
              <a:t>commercial off-the-shelf</a:t>
            </a:r>
            <a:r>
              <a:rPr lang="zh-CN" altLang="en-US" sz="2400" b="1" kern="0" dirty="0">
                <a:solidFill>
                  <a:srgbClr val="00B050"/>
                </a:solidFill>
                <a:latin typeface="楷体_GB2312" pitchFamily="49" charset="-122"/>
                <a:ea typeface="楷体_GB2312" pitchFamily="49" charset="-122"/>
              </a:rPr>
              <a:t>，</a:t>
            </a:r>
            <a:r>
              <a:rPr lang="en-US" altLang="zh-CN" sz="2400" b="1" kern="0" dirty="0">
                <a:solidFill>
                  <a:srgbClr val="00B050"/>
                </a:solidFill>
                <a:latin typeface="楷体_GB2312" pitchFamily="49" charset="-122"/>
                <a:ea typeface="楷体_GB2312" pitchFamily="49" charset="-122"/>
              </a:rPr>
              <a:t>COTS</a:t>
            </a:r>
            <a:r>
              <a:rPr lang="zh-CN" altLang="en-US" sz="2400" b="1" kern="0" dirty="0">
                <a:solidFill>
                  <a:srgbClr val="00B050"/>
                </a:solidFill>
                <a:latin typeface="楷体_GB2312" pitchFamily="49" charset="-122"/>
                <a:ea typeface="楷体_GB2312" pitchFamily="49" charset="-122"/>
              </a:rPr>
              <a:t>）是否能够实现该需求？</a:t>
            </a:r>
            <a:endParaRPr lang="zh-CN" altLang="en-US" sz="2400" b="1" kern="0" dirty="0">
              <a:solidFill>
                <a:srgbClr val="00B050"/>
              </a:solidFill>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内部开发的可复用构件是否能够实现该需求？</a:t>
            </a:r>
            <a:endParaRPr lang="zh-CN" altLang="en-US" sz="2400" b="1" kern="0" dirty="0">
              <a:solidFill>
                <a:srgbClr val="00B050"/>
              </a:solidFill>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可用构件的接口与待构造系统的体系结构是否相容？  </a:t>
            </a:r>
            <a:endParaRPr lang="zh-CN" altLang="en-US" sz="2400" b="1" kern="0" dirty="0">
              <a:solidFill>
                <a:srgbClr val="00B050"/>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1785926"/>
            <a:ext cx="8229600" cy="4500594"/>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chemeClr val="accent2"/>
                </a:solidFill>
                <a:latin typeface="+mn-lt"/>
              </a:rPr>
              <a:t>典型的构件模型  </a:t>
            </a:r>
            <a:endParaRPr lang="zh-CN" altLang="en-US" sz="3200" b="1" kern="0" dirty="0">
              <a:solidFill>
                <a:schemeClr val="accent2"/>
              </a:solidFill>
              <a:latin typeface="+mn-lt"/>
            </a:endParaRPr>
          </a:p>
          <a:p>
            <a:pPr marL="628650" indent="-355600">
              <a:lnSpc>
                <a:spcPts val="3500"/>
              </a:lnSpc>
              <a:spcBef>
                <a:spcPct val="20000"/>
              </a:spcBef>
              <a:spcAft>
                <a:spcPts val="600"/>
              </a:spcAft>
              <a:buClr>
                <a:schemeClr val="accent2"/>
              </a:buClr>
              <a:buSzPct val="75000"/>
              <a:buFont typeface="+mj-lt"/>
              <a:buAutoNum type="alphaLcParenR"/>
              <a:defRPr/>
            </a:pPr>
            <a:r>
              <a:rPr lang="en-US" altLang="zh-CN" sz="2400" kern="0" dirty="0">
                <a:solidFill>
                  <a:srgbClr val="CC0000"/>
                </a:solidFill>
                <a:latin typeface="楷体_GB2312" pitchFamily="49" charset="-122"/>
                <a:ea typeface="楷体_GB2312" pitchFamily="49" charset="-122"/>
              </a:rPr>
              <a:t>OMG/CORBA</a:t>
            </a:r>
            <a:r>
              <a:rPr lang="zh-CN" altLang="en-US" sz="24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对象管理组织发布了公共对象请求代理体系结构（</a:t>
            </a:r>
            <a:r>
              <a:rPr lang="en-US" altLang="zh-CN" sz="2000" kern="0" dirty="0">
                <a:latin typeface="楷体_GB2312" pitchFamily="49" charset="-122"/>
                <a:ea typeface="楷体_GB2312" pitchFamily="49" charset="-122"/>
              </a:rPr>
              <a:t>OMG/CORBA</a:t>
            </a:r>
            <a:r>
              <a:rPr lang="zh-CN" altLang="en-US" sz="2000" kern="0" dirty="0">
                <a:latin typeface="楷体_GB2312" pitchFamily="49" charset="-122"/>
                <a:ea typeface="楷体_GB2312" pitchFamily="49" charset="-122"/>
              </a:rPr>
              <a:t>），一个对象请求代理提供了多种服务，使得可复用构件（对象）可以与其他构件通信。</a:t>
            </a:r>
            <a:endParaRPr lang="zh-CN" altLang="en-US" sz="2000" kern="0" dirty="0">
              <a:latin typeface="楷体_GB2312" pitchFamily="49" charset="-122"/>
              <a:ea typeface="楷体_GB2312" pitchFamily="49" charset="-122"/>
            </a:endParaRPr>
          </a:p>
          <a:p>
            <a:pPr marL="628650" indent="-355600">
              <a:lnSpc>
                <a:spcPts val="3500"/>
              </a:lnSpc>
              <a:spcBef>
                <a:spcPct val="20000"/>
              </a:spcBef>
              <a:spcAft>
                <a:spcPts val="600"/>
              </a:spcAft>
              <a:buFont typeface="+mj-lt"/>
              <a:buAutoNum type="alphaLcParenR"/>
              <a:defRPr/>
            </a:pPr>
            <a:r>
              <a:rPr lang="en-US" altLang="zh-CN" sz="2400" kern="0" dirty="0">
                <a:solidFill>
                  <a:srgbClr val="CC0000"/>
                </a:solidFill>
                <a:latin typeface="楷体_GB2312" pitchFamily="49" charset="-122"/>
                <a:ea typeface="楷体_GB2312" pitchFamily="49" charset="-122"/>
              </a:rPr>
              <a:t>Microsoft COM/DCOM/.NET</a:t>
            </a:r>
            <a:r>
              <a:rPr lang="zh-CN" altLang="en-US" sz="24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微软公司开发了构件对象模型（</a:t>
            </a:r>
            <a:r>
              <a:rPr lang="en-US" altLang="zh-CN" sz="2000" kern="0" dirty="0">
                <a:latin typeface="楷体_GB2312" pitchFamily="49" charset="-122"/>
                <a:ea typeface="楷体_GB2312" pitchFamily="49" charset="-122"/>
              </a:rPr>
              <a:t>COM</a:t>
            </a:r>
            <a:r>
              <a:rPr lang="zh-CN" altLang="en-US" sz="2000" kern="0" dirty="0">
                <a:latin typeface="楷体_GB2312" pitchFamily="49" charset="-122"/>
                <a:ea typeface="楷体_GB2312" pitchFamily="49" charset="-122"/>
              </a:rPr>
              <a:t>），此模型提供了构件的规格说明</a:t>
            </a:r>
            <a:r>
              <a:rPr lang="en-US" altLang="zh-CN" sz="20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在</a:t>
            </a:r>
            <a:r>
              <a:rPr lang="en-US" altLang="zh-CN" sz="2000" kern="0" dirty="0">
                <a:latin typeface="楷体_GB2312" pitchFamily="49" charset="-122"/>
                <a:ea typeface="楷体_GB2312" pitchFamily="49" charset="-122"/>
              </a:rPr>
              <a:t>Windows</a:t>
            </a:r>
            <a:r>
              <a:rPr lang="zh-CN" altLang="en-US" sz="2000" kern="0" dirty="0">
                <a:latin typeface="楷体_GB2312" pitchFamily="49" charset="-122"/>
                <a:ea typeface="楷体_GB2312" pitchFamily="49" charset="-122"/>
              </a:rPr>
              <a:t>操作系统，一个应用系统中可以使用不同厂商生产的构件。</a:t>
            </a:r>
            <a:endParaRPr lang="zh-CN" altLang="en-US" sz="2000" kern="0" dirty="0">
              <a:latin typeface="楷体_GB2312" pitchFamily="49" charset="-122"/>
              <a:ea typeface="楷体_GB2312" pitchFamily="49" charset="-122"/>
            </a:endParaRPr>
          </a:p>
          <a:p>
            <a:pPr marL="628650" indent="-355600">
              <a:lnSpc>
                <a:spcPts val="3500"/>
              </a:lnSpc>
              <a:spcBef>
                <a:spcPct val="20000"/>
              </a:spcBef>
              <a:spcAft>
                <a:spcPts val="600"/>
              </a:spcAft>
              <a:buFont typeface="+mj-lt"/>
              <a:buAutoNum type="alphaLcParenR"/>
              <a:defRPr/>
            </a:pPr>
            <a:r>
              <a:rPr lang="en-US" altLang="zh-CN" sz="2400" kern="0" dirty="0">
                <a:solidFill>
                  <a:srgbClr val="CC0000"/>
                </a:solidFill>
                <a:latin typeface="楷体_GB2312" pitchFamily="49" charset="-122"/>
                <a:ea typeface="楷体_GB2312" pitchFamily="49" charset="-122"/>
              </a:rPr>
              <a:t>Sun </a:t>
            </a:r>
            <a:r>
              <a:rPr lang="en-US" altLang="zh-CN" sz="2400" kern="0" dirty="0" err="1">
                <a:solidFill>
                  <a:srgbClr val="CC0000"/>
                </a:solidFill>
                <a:latin typeface="楷体_GB2312" pitchFamily="49" charset="-122"/>
                <a:ea typeface="楷体_GB2312" pitchFamily="49" charset="-122"/>
              </a:rPr>
              <a:t>JavaBean</a:t>
            </a:r>
            <a:r>
              <a:rPr lang="zh-CN" altLang="en-US" sz="2400" kern="0" dirty="0">
                <a:solidFill>
                  <a:srgbClr val="CC0000"/>
                </a:solidFill>
                <a:latin typeface="楷体_GB2312" pitchFamily="49" charset="-122"/>
                <a:ea typeface="楷体_GB2312" pitchFamily="49" charset="-122"/>
              </a:rPr>
              <a:t>构件</a:t>
            </a:r>
            <a:r>
              <a:rPr lang="zh-CN" altLang="en-US" sz="2400" kern="0" dirty="0">
                <a:latin typeface="楷体_GB2312" pitchFamily="49" charset="-122"/>
                <a:ea typeface="楷体_GB2312" pitchFamily="49" charset="-122"/>
              </a:rPr>
              <a:t>。</a:t>
            </a:r>
            <a:r>
              <a:rPr lang="en-US" altLang="zh-CN" sz="2000" kern="0" dirty="0" err="1">
                <a:latin typeface="楷体_GB2312" pitchFamily="49" charset="-122"/>
                <a:ea typeface="楷体_GB2312" pitchFamily="49" charset="-122"/>
              </a:rPr>
              <a:t>JavaBean</a:t>
            </a:r>
            <a:r>
              <a:rPr lang="zh-CN" altLang="en-US" sz="2000" kern="0" dirty="0">
                <a:latin typeface="楷体_GB2312" pitchFamily="49" charset="-122"/>
                <a:ea typeface="楷体_GB2312" pitchFamily="49" charset="-122"/>
              </a:rPr>
              <a:t>构件系统是一个可移植的、平台独立的、使用</a:t>
            </a:r>
            <a:r>
              <a:rPr lang="en-US" altLang="zh-CN" sz="2000" kern="0" dirty="0">
                <a:latin typeface="楷体_GB2312" pitchFamily="49" charset="-122"/>
                <a:ea typeface="楷体_GB2312" pitchFamily="49" charset="-122"/>
              </a:rPr>
              <a:t>Java</a:t>
            </a:r>
            <a:r>
              <a:rPr lang="zh-CN" altLang="en-US" sz="2000" kern="0" dirty="0">
                <a:latin typeface="楷体_GB2312" pitchFamily="49" charset="-122"/>
                <a:ea typeface="楷体_GB2312" pitchFamily="49" charset="-122"/>
              </a:rPr>
              <a:t>程序设计语言开发的</a:t>
            </a:r>
            <a:r>
              <a:rPr lang="en-US" altLang="zh-CN" sz="2000" kern="0" dirty="0">
                <a:latin typeface="楷体_GB2312" pitchFamily="49" charset="-122"/>
                <a:ea typeface="楷体_GB2312" pitchFamily="49" charset="-122"/>
              </a:rPr>
              <a:t>CBSE</a:t>
            </a:r>
            <a:r>
              <a:rPr lang="zh-CN" altLang="en-US" sz="2000" kern="0" dirty="0">
                <a:latin typeface="楷体_GB2312" pitchFamily="49" charset="-122"/>
                <a:ea typeface="楷体_GB2312" pitchFamily="49" charset="-122"/>
              </a:rPr>
              <a:t>基础设施</a:t>
            </a:r>
            <a:r>
              <a:rPr lang="zh-CN" altLang="en-US" sz="2000" b="1" kern="0" dirty="0">
                <a:latin typeface="楷体_GB2312" pitchFamily="49" charset="-122"/>
                <a:ea typeface="楷体_GB2312" pitchFamily="49" charset="-122"/>
              </a:rPr>
              <a:t>。 </a:t>
            </a:r>
            <a:endParaRPr lang="zh-CN" altLang="en-US" sz="20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0" y="1214422"/>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4579" name="Picture 3"/>
          <p:cNvPicPr>
            <a:picLocks noChangeAspect="1" noChangeArrowheads="1"/>
          </p:cNvPicPr>
          <p:nvPr/>
        </p:nvPicPr>
        <p:blipFill>
          <a:blip r:embed="rId1"/>
          <a:srcRect/>
          <a:stretch>
            <a:fillRect/>
          </a:stretch>
        </p:blipFill>
        <p:spPr bwMode="auto">
          <a:xfrm>
            <a:off x="650875" y="427038"/>
            <a:ext cx="7842250" cy="2752725"/>
          </a:xfrm>
          <a:prstGeom prst="rect">
            <a:avLst/>
          </a:prstGeom>
          <a:noFill/>
          <a:ln w="9525">
            <a:noFill/>
            <a:miter lim="800000"/>
            <a:headEnd/>
            <a:tailEnd/>
          </a:ln>
        </p:spPr>
      </p:pic>
      <p:pic>
        <p:nvPicPr>
          <p:cNvPr id="24580" name="Picture 3"/>
          <p:cNvPicPr>
            <a:picLocks noChangeAspect="1" noChangeArrowheads="1"/>
          </p:cNvPicPr>
          <p:nvPr/>
        </p:nvPicPr>
        <p:blipFill>
          <a:blip r:embed="rId2"/>
          <a:srcRect/>
          <a:stretch>
            <a:fillRect/>
          </a:stretch>
        </p:blipFill>
        <p:spPr bwMode="auto">
          <a:xfrm>
            <a:off x="650875" y="3214688"/>
            <a:ext cx="7842250" cy="3328987"/>
          </a:xfrm>
          <a:prstGeom prst="rect">
            <a:avLst/>
          </a:prstGeom>
          <a:noFill/>
          <a:ln w="9525">
            <a:noFill/>
            <a:miter lim="800000"/>
            <a:headEnd/>
            <a:tailEnd/>
          </a:ln>
        </p:spPr>
      </p:pic>
      <p:pic>
        <p:nvPicPr>
          <p:cNvPr id="24581" name="Picture 3"/>
          <p:cNvPicPr>
            <a:picLocks noChangeAspect="1" noChangeArrowheads="1"/>
          </p:cNvPicPr>
          <p:nvPr/>
        </p:nvPicPr>
        <p:blipFill>
          <a:blip r:embed="rId3"/>
          <a:srcRect/>
          <a:stretch>
            <a:fillRect/>
          </a:stretch>
        </p:blipFill>
        <p:spPr bwMode="auto">
          <a:xfrm>
            <a:off x="650875" y="300038"/>
            <a:ext cx="7842250" cy="6243637"/>
          </a:xfrm>
          <a:prstGeom prst="rect">
            <a:avLst/>
          </a:prstGeom>
          <a:noFill/>
          <a:ln w="9525">
            <a:noFill/>
            <a:miter lim="800000"/>
            <a:headEnd/>
            <a:tailEnd/>
          </a:ln>
        </p:spPr>
      </p:pic>
      <p:sp>
        <p:nvSpPr>
          <p:cNvPr id="24582"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285720" y="2285992"/>
            <a:ext cx="8229600" cy="3857652"/>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en-US" altLang="zh-CN" sz="2400" kern="0" dirty="0">
                <a:latin typeface="楷体_GB2312" pitchFamily="49" charset="-122"/>
                <a:ea typeface="楷体_GB2312" pitchFamily="49" charset="-122"/>
              </a:rPr>
              <a:t>2001</a:t>
            </a:r>
            <a:r>
              <a:rPr lang="zh-CN" altLang="en-US" sz="2400" kern="0" dirty="0">
                <a:latin typeface="楷体_GB2312" pitchFamily="49" charset="-122"/>
                <a:ea typeface="楷体_GB2312" pitchFamily="49" charset="-122"/>
              </a:rPr>
              <a:t>年，</a:t>
            </a:r>
            <a:r>
              <a:rPr lang="en-US" altLang="zh-CN" sz="2400" kern="0" dirty="0">
                <a:latin typeface="楷体_GB2312" pitchFamily="49" charset="-122"/>
                <a:ea typeface="楷体_GB2312" pitchFamily="49" charset="-122"/>
              </a:rPr>
              <a:t>Kent Beck</a:t>
            </a:r>
            <a:r>
              <a:rPr lang="zh-CN" altLang="en-US" sz="2400" kern="0" dirty="0">
                <a:latin typeface="楷体_GB2312" pitchFamily="49" charset="-122"/>
                <a:ea typeface="楷体_GB2312" pitchFamily="49" charset="-122"/>
              </a:rPr>
              <a:t>等</a:t>
            </a:r>
            <a:r>
              <a:rPr lang="en-US" altLang="zh-CN" sz="2400" kern="0" dirty="0">
                <a:latin typeface="楷体_GB2312" pitchFamily="49" charset="-122"/>
                <a:ea typeface="楷体_GB2312" pitchFamily="49" charset="-122"/>
              </a:rPr>
              <a:t>17</a:t>
            </a:r>
            <a:r>
              <a:rPr lang="zh-CN" altLang="en-US" sz="2400" kern="0" dirty="0">
                <a:latin typeface="楷体_GB2312" pitchFamily="49" charset="-122"/>
                <a:ea typeface="楷体_GB2312" pitchFamily="49" charset="-122"/>
              </a:rPr>
              <a:t>名编程大师发表</a:t>
            </a:r>
            <a:r>
              <a:rPr lang="zh-CN" altLang="en-US" sz="2400" kern="0" dirty="0">
                <a:latin typeface="Arial" panose="020B0604020202020204"/>
                <a:ea typeface="楷体_GB2312" pitchFamily="49" charset="-122"/>
              </a:rPr>
              <a:t>“</a:t>
            </a:r>
            <a:r>
              <a:rPr lang="zh-CN" altLang="en-US" sz="2400" kern="0" dirty="0">
                <a:latin typeface="楷体_GB2312" pitchFamily="49" charset="-122"/>
                <a:ea typeface="楷体_GB2312" pitchFamily="49" charset="-122"/>
              </a:rPr>
              <a:t>敏捷软件开发</a:t>
            </a:r>
            <a:r>
              <a:rPr lang="zh-CN" altLang="en-US" sz="2400" kern="0" dirty="0">
                <a:latin typeface="Arial" panose="020B0604020202020204"/>
                <a:ea typeface="楷体_GB2312" pitchFamily="49" charset="-122"/>
              </a:rPr>
              <a:t>”</a:t>
            </a:r>
            <a:r>
              <a:rPr lang="zh-CN" altLang="en-US" sz="2400" kern="0" dirty="0">
                <a:latin typeface="楷体_GB2312" pitchFamily="49" charset="-122"/>
                <a:ea typeface="楷体_GB2312" pitchFamily="49" charset="-122"/>
              </a:rPr>
              <a:t>宣言，</a:t>
            </a:r>
            <a:r>
              <a:rPr lang="zh-CN" altLang="zh-CN" sz="2400" dirty="0">
                <a:latin typeface="宋体" panose="02010600030101010101" pitchFamily="2" charset="-122"/>
                <a:ea typeface="宋体" panose="02010600030101010101" pitchFamily="2" charset="-122"/>
              </a:rPr>
              <a:t>敏捷软件开发宣言由下述</a:t>
            </a: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个简单的价值观声明组成。</a:t>
            </a:r>
            <a:endParaRPr lang="zh-CN" altLang="en-US" sz="2400" kern="0" dirty="0">
              <a:latin typeface="宋体" panose="02010600030101010101" pitchFamily="2" charset="-122"/>
              <a:ea typeface="宋体" panose="02010600030101010101" pitchFamily="2" charset="-122"/>
            </a:endParaRPr>
          </a:p>
          <a:p>
            <a:pPr marL="342900" indent="-342900">
              <a:spcBef>
                <a:spcPct val="20000"/>
              </a:spcBef>
              <a:defRPr/>
            </a:pPr>
            <a:r>
              <a:rPr lang="zh-CN" altLang="en-US" sz="2400" b="1" kern="0" dirty="0">
                <a:latin typeface="楷体_GB2312" pitchFamily="49" charset="-122"/>
                <a:ea typeface="楷体_GB2312" pitchFamily="49" charset="-122"/>
              </a:rPr>
              <a:t>  </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7" name="图示 6"/>
          <p:cNvGraphicFramePr/>
          <p:nvPr/>
        </p:nvGraphicFramePr>
        <p:xfrm>
          <a:off x="928662" y="3571876"/>
          <a:ext cx="7500990" cy="281287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357158" y="2500306"/>
            <a:ext cx="8472488" cy="4857750"/>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zh-CN" altLang="en-US" sz="2400" b="1" kern="0" dirty="0">
                <a:latin typeface="楷体_GB2312" pitchFamily="49" charset="-122"/>
                <a:ea typeface="楷体_GB2312" pitchFamily="49" charset="-122"/>
              </a:rPr>
              <a:t>任何一个敏捷过程都可以由所强调的</a:t>
            </a:r>
            <a:r>
              <a:rPr lang="en-US" altLang="zh-CN" sz="2400" b="1" kern="0" dirty="0">
                <a:latin typeface="楷体_GB2312" pitchFamily="49" charset="-122"/>
                <a:ea typeface="楷体_GB2312" pitchFamily="49" charset="-122"/>
              </a:rPr>
              <a:t>3</a:t>
            </a:r>
            <a:r>
              <a:rPr lang="zh-CN" altLang="en-US" sz="2400" b="1" kern="0" dirty="0">
                <a:latin typeface="楷体_GB2312" pitchFamily="49" charset="-122"/>
                <a:ea typeface="楷体_GB2312" pitchFamily="49" charset="-122"/>
              </a:rPr>
              <a:t>个关键假设识别出来，这</a:t>
            </a:r>
            <a:r>
              <a:rPr lang="en-US" altLang="zh-CN" sz="2400" b="1" kern="0" dirty="0">
                <a:latin typeface="楷体_GB2312" pitchFamily="49" charset="-122"/>
                <a:ea typeface="楷体_GB2312" pitchFamily="49" charset="-122"/>
              </a:rPr>
              <a:t>3</a:t>
            </a:r>
            <a:r>
              <a:rPr lang="zh-CN" altLang="en-US" sz="2400" b="1" kern="0" dirty="0">
                <a:latin typeface="楷体_GB2312" pitchFamily="49" charset="-122"/>
                <a:ea typeface="楷体_GB2312" pitchFamily="49" charset="-122"/>
              </a:rPr>
              <a:t>个假设可适用于大多数软件项目。</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(1) </a:t>
            </a:r>
            <a:r>
              <a:rPr lang="zh-CN" altLang="en-US" sz="2400" b="1" kern="0" dirty="0">
                <a:latin typeface="楷体_GB2312" pitchFamily="49" charset="-122"/>
                <a:ea typeface="楷体_GB2312" pitchFamily="49" charset="-122"/>
              </a:rPr>
              <a:t>提前预测哪些需求是稳定的、哪些需求会变化非常困难。同样的，预测项目进行中客户优先级的变化也很困难。</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(2) </a:t>
            </a:r>
            <a:r>
              <a:rPr lang="zh-CN" altLang="en-US" sz="2400" b="1" kern="0" dirty="0">
                <a:latin typeface="楷体_GB2312" pitchFamily="49" charset="-122"/>
                <a:ea typeface="楷体_GB2312" pitchFamily="49" charset="-122"/>
              </a:rPr>
              <a:t>对很多软件，设计和构建是交错进行的。事实上，两种活动应当顺序开展以保证通过构建实施来验证设计模型，而在通过构建验证之前很难估计应该设计到什么程度。</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(3) </a:t>
            </a:r>
            <a:r>
              <a:rPr lang="zh-CN" altLang="en-US" sz="2400" b="1" kern="0" dirty="0">
                <a:latin typeface="楷体_GB2312" pitchFamily="49" charset="-122"/>
                <a:ea typeface="楷体_GB2312" pitchFamily="49" charset="-122"/>
              </a:rPr>
              <a:t>从制订计划的角度来看，分析、设计、构建和测试并不像我们所设想的那么容易预测。</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3011" name="Rectangle 5"/>
          <p:cNvSpPr>
            <a:spLocks noChangeArrowheads="1"/>
          </p:cNvSpPr>
          <p:nvPr/>
        </p:nvSpPr>
        <p:spPr bwMode="auto">
          <a:xfrm>
            <a:off x="428596" y="2000250"/>
            <a:ext cx="8507413" cy="4857750"/>
          </a:xfrm>
          <a:prstGeom prst="rect">
            <a:avLst/>
          </a:prstGeom>
          <a:noFill/>
          <a:ln w="9525">
            <a:noFill/>
            <a:miter lim="800000"/>
          </a:ln>
        </p:spPr>
        <p:txBody>
          <a:bodyPr/>
          <a:lstStyle/>
          <a:p>
            <a:pPr marL="342900" indent="-342900">
              <a:spcBef>
                <a:spcPct val="20000"/>
              </a:spcBef>
              <a:buFontTx/>
              <a:buChar char="•"/>
            </a:pPr>
            <a:r>
              <a:rPr lang="zh-CN" altLang="en-US" sz="2800" b="1" dirty="0">
                <a:solidFill>
                  <a:srgbClr val="CC0000"/>
                </a:solidFill>
              </a:rPr>
              <a:t>敏捷原则</a:t>
            </a:r>
            <a:r>
              <a:rPr lang="zh-CN" altLang="en-US" sz="2800" b="1" dirty="0"/>
              <a:t> </a:t>
            </a:r>
            <a:r>
              <a:rPr lang="zh-CN" altLang="en-US" sz="2800" b="1" dirty="0">
                <a:solidFill>
                  <a:srgbClr val="CC0000"/>
                </a:solidFill>
              </a:rPr>
              <a:t>（</a:t>
            </a:r>
            <a:r>
              <a:rPr lang="en-US" altLang="zh-CN" sz="2800" b="1" dirty="0">
                <a:solidFill>
                  <a:srgbClr val="CC0000"/>
                </a:solidFill>
              </a:rPr>
              <a:t>12</a:t>
            </a:r>
            <a:r>
              <a:rPr lang="zh-CN" altLang="en-US" sz="2800" b="1" dirty="0">
                <a:solidFill>
                  <a:srgbClr val="CC0000"/>
                </a:solidFill>
              </a:rPr>
              <a:t>条）    </a:t>
            </a:r>
            <a:endParaRPr lang="zh-CN" altLang="en-US" sz="2800" b="1" dirty="0">
              <a:solidFill>
                <a:srgbClr val="CC0000"/>
              </a:solidFill>
            </a:endParaRPr>
          </a:p>
          <a:p>
            <a:pPr marL="713105" indent="-535305">
              <a:spcBef>
                <a:spcPct val="200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我们最优先要做的是通过尽早、持续交付有价值的软件来使客户满意。</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即使在开发的后期，也欢迎需求变更。敏捷过程利用变更为客户创造竞争优势。</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经常交付可运行软件，交付的间隔可以从几个星期到几个月，交付的时间间隔越短越好。</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在整个项目开发期间，业务人员和开发人员必须天天都在一起工作。  </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(5)</a:t>
            </a:r>
            <a:r>
              <a:rPr lang="zh-CN" altLang="en-US" sz="2400" b="1" dirty="0">
                <a:latin typeface="楷体_GB2312" pitchFamily="49" charset="-122"/>
                <a:ea typeface="楷体_GB2312" pitchFamily="49" charset="-122"/>
              </a:rPr>
              <a:t>围绕有积极性的个人构建项目。给他们提供所需的环境和支持，并且信任他们能够完成工作。</a:t>
            </a:r>
            <a:endParaRPr lang="zh-CN" altLang="en-US"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3011" name="Rectangle 5"/>
          <p:cNvSpPr>
            <a:spLocks noChangeArrowheads="1"/>
          </p:cNvSpPr>
          <p:nvPr/>
        </p:nvSpPr>
        <p:spPr bwMode="auto">
          <a:xfrm>
            <a:off x="428596" y="2000250"/>
            <a:ext cx="8507413" cy="4857750"/>
          </a:xfrm>
          <a:prstGeom prst="rect">
            <a:avLst/>
          </a:prstGeom>
          <a:noFill/>
          <a:ln w="9525">
            <a:noFill/>
            <a:miter lim="800000"/>
          </a:ln>
        </p:spPr>
        <p:txBody>
          <a:bodyPr/>
          <a:lstStyle/>
          <a:p>
            <a:pPr marL="342900" indent="-342900">
              <a:spcBef>
                <a:spcPct val="20000"/>
              </a:spcBef>
              <a:buFontTx/>
              <a:buChar char="•"/>
            </a:pPr>
            <a:r>
              <a:rPr lang="zh-CN" altLang="en-US" sz="2800" b="1" dirty="0">
                <a:solidFill>
                  <a:srgbClr val="CC0000"/>
                </a:solidFill>
              </a:rPr>
              <a:t>敏捷原则</a:t>
            </a:r>
            <a:r>
              <a:rPr lang="zh-CN" altLang="en-US" sz="2800" b="1" dirty="0"/>
              <a:t> </a:t>
            </a:r>
            <a:r>
              <a:rPr lang="zh-CN" altLang="en-US" sz="2800" b="1" dirty="0">
                <a:solidFill>
                  <a:srgbClr val="CC0000"/>
                </a:solidFill>
              </a:rPr>
              <a:t>（</a:t>
            </a:r>
            <a:r>
              <a:rPr lang="en-US" altLang="zh-CN" sz="2800" b="1" dirty="0">
                <a:solidFill>
                  <a:srgbClr val="CC0000"/>
                </a:solidFill>
              </a:rPr>
              <a:t>12</a:t>
            </a:r>
            <a:r>
              <a:rPr lang="zh-CN" altLang="en-US" sz="2800" b="1" dirty="0">
                <a:solidFill>
                  <a:srgbClr val="CC0000"/>
                </a:solidFill>
              </a:rPr>
              <a:t>条）    </a:t>
            </a:r>
            <a:endParaRPr lang="zh-CN" altLang="en-US" sz="2800" b="1" dirty="0">
              <a:solidFill>
                <a:srgbClr val="CC0000"/>
              </a:solidFill>
            </a:endParaRPr>
          </a:p>
          <a:p>
            <a:pPr marL="628650" indent="-546100">
              <a:spcBef>
                <a:spcPts val="600"/>
              </a:spcBef>
            </a:pPr>
            <a:r>
              <a:rPr lang="en-US" altLang="zh-CN" sz="2400" b="1" dirty="0">
                <a:latin typeface="楷体_GB2312" pitchFamily="49" charset="-122"/>
                <a:ea typeface="楷体_GB2312" pitchFamily="49" charset="-122"/>
              </a:rPr>
              <a:t>(6)</a:t>
            </a:r>
            <a:r>
              <a:rPr lang="zh-CN" altLang="en-US" sz="2400" b="1" dirty="0">
                <a:latin typeface="楷体_GB2312" pitchFamily="49" charset="-122"/>
                <a:ea typeface="楷体_GB2312" pitchFamily="49" charset="-122"/>
              </a:rPr>
              <a:t>在团队内部，最富有效果和效率的信息传递方法是面对面交谈。</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(7)</a:t>
            </a:r>
            <a:r>
              <a:rPr lang="zh-CN" altLang="en-US" sz="2400" b="1" dirty="0">
                <a:latin typeface="楷体_GB2312" pitchFamily="49" charset="-122"/>
                <a:ea typeface="楷体_GB2312" pitchFamily="49" charset="-122"/>
              </a:rPr>
              <a:t>可运行软件是进度的首要度量标准。</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(8)</a:t>
            </a:r>
            <a:r>
              <a:rPr lang="zh-CN" altLang="en-US" sz="2400" b="1" dirty="0">
                <a:latin typeface="楷体_GB2312" pitchFamily="49" charset="-122"/>
                <a:ea typeface="楷体_GB2312" pitchFamily="49" charset="-122"/>
              </a:rPr>
              <a:t>敏捷过程提倡可持续的开发速度。责任人、开发者和用户应该能够保持一种长期、稳定的开发速度。</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(9)</a:t>
            </a:r>
            <a:r>
              <a:rPr lang="zh-CN" altLang="en-US" sz="2400" b="1" dirty="0">
                <a:latin typeface="楷体_GB2312" pitchFamily="49" charset="-122"/>
                <a:ea typeface="楷体_GB2312" pitchFamily="49" charset="-122"/>
              </a:rPr>
              <a:t>不断地关注优秀的技能和好的设计会增强敏捷能力。</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(10)</a:t>
            </a:r>
            <a:r>
              <a:rPr lang="zh-CN" altLang="en-US" sz="2400" b="1" dirty="0">
                <a:latin typeface="楷体_GB2312" pitchFamily="49" charset="-122"/>
                <a:ea typeface="楷体_GB2312" pitchFamily="49" charset="-122"/>
              </a:rPr>
              <a:t>简单是必要的。</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(11)</a:t>
            </a:r>
            <a:r>
              <a:rPr lang="zh-CN" altLang="en-US" sz="2400" b="1" dirty="0">
                <a:latin typeface="楷体_GB2312" pitchFamily="49" charset="-122"/>
                <a:ea typeface="楷体_GB2312" pitchFamily="49" charset="-122"/>
              </a:rPr>
              <a:t>好的架构、需求和设计出自于自组织团队。</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(12)</a:t>
            </a:r>
            <a:r>
              <a:rPr lang="zh-CN" altLang="en-US" sz="2400" b="1" dirty="0">
                <a:latin typeface="楷体_GB2312" pitchFamily="49" charset="-122"/>
                <a:ea typeface="楷体_GB2312" pitchFamily="49" charset="-122"/>
              </a:rPr>
              <a:t>每隔一定时间，团队会反省如何才能更有效地工作，并相应调整自己的行为。</a:t>
            </a:r>
            <a:endParaRPr lang="zh-CN" altLang="en-US"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5059" name="Rectangle 5"/>
          <p:cNvSpPr>
            <a:spLocks noChangeArrowheads="1"/>
          </p:cNvSpPr>
          <p:nvPr/>
        </p:nvSpPr>
        <p:spPr bwMode="auto">
          <a:xfrm>
            <a:off x="636587" y="1857364"/>
            <a:ext cx="8507413" cy="5256212"/>
          </a:xfrm>
          <a:prstGeom prst="rect">
            <a:avLst/>
          </a:prstGeom>
          <a:noFill/>
          <a:ln w="9525">
            <a:noFill/>
            <a:miter lim="800000"/>
          </a:ln>
        </p:spPr>
        <p:txBody>
          <a:bodyPr/>
          <a:lstStyle/>
          <a:p>
            <a:pPr marL="342900" indent="-342900">
              <a:spcBef>
                <a:spcPct val="20000"/>
              </a:spcBef>
              <a:buFontTx/>
              <a:buChar char="•"/>
            </a:pPr>
            <a:r>
              <a:rPr lang="zh-CN" altLang="en-US" sz="3600" b="1" dirty="0">
                <a:solidFill>
                  <a:srgbClr val="CC0000"/>
                </a:solidFill>
              </a:rPr>
              <a:t>人的因素</a:t>
            </a:r>
            <a:r>
              <a:rPr lang="zh-CN" altLang="en-US" sz="3200" b="1" dirty="0"/>
              <a:t>   </a:t>
            </a:r>
            <a:r>
              <a:rPr lang="zh-CN" altLang="en-US" sz="4000" b="1" dirty="0"/>
              <a:t> </a:t>
            </a:r>
            <a:r>
              <a:rPr lang="zh-CN" altLang="en-US" sz="4800" b="1" dirty="0">
                <a:solidFill>
                  <a:srgbClr val="CC0000"/>
                </a:solidFill>
              </a:rPr>
              <a:t> </a:t>
            </a:r>
            <a:endParaRPr lang="zh-CN" altLang="en-US" sz="4800" b="1" dirty="0">
              <a:solidFill>
                <a:srgbClr val="CC0000"/>
              </a:solidFill>
            </a:endParaRPr>
          </a:p>
          <a:p>
            <a:pPr marL="342900" indent="-342900">
              <a:spcBef>
                <a:spcPct val="20000"/>
              </a:spcBef>
              <a:buFontTx/>
              <a:buChar char="•"/>
            </a:pPr>
            <a:r>
              <a:rPr lang="zh-CN" altLang="en-US" sz="2800" b="1" dirty="0">
                <a:latin typeface="Palatino"/>
              </a:rPr>
              <a:t>敏捷开发团队成员及团队本身必须具备的一些特点</a:t>
            </a:r>
            <a:r>
              <a:rPr lang="en-US" altLang="zh-CN" sz="2800" b="1" dirty="0">
                <a:latin typeface="Palatino"/>
              </a:rPr>
              <a:t>:</a:t>
            </a:r>
            <a:endParaRPr lang="en-US" altLang="zh-CN" sz="2800" b="1" dirty="0">
              <a:latin typeface="Palatino"/>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基本能力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共同目标</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精诚合作</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决策能力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模糊问题解决能力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相互信任和尊重</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自我组织</a:t>
            </a:r>
            <a:endParaRPr lang="zh-CN" altLang="en-US" sz="2400" b="1" dirty="0">
              <a:latin typeface="楷体_GB2312" pitchFamily="49" charset="-122"/>
              <a:ea typeface="楷体_GB2312" pitchFamily="49" charset="-122"/>
              <a:cs typeface="Tahoma" panose="020B0604030504040204" pitchFamily="34" charset="0"/>
            </a:endParaRPr>
          </a:p>
          <a:p>
            <a:pPr marL="342900" indent="-342900">
              <a:spcBef>
                <a:spcPts val="600"/>
              </a:spcBef>
              <a:spcAft>
                <a:spcPts val="1000"/>
              </a:spcAft>
            </a:pPr>
            <a:endParaRPr lang="en-US" altLang="zh-CN"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14366" y="2000240"/>
            <a:ext cx="8229600" cy="571504"/>
          </a:xfrm>
          <a:prstGeom prst="rect">
            <a:avLst/>
          </a:prstGeom>
          <a:noFill/>
          <a:ln w="9525">
            <a:noFill/>
            <a:miter lim="800000"/>
          </a:ln>
          <a:effectLst/>
        </p:spPr>
        <p:txBody>
          <a:bodyPr/>
          <a:lstStyle/>
          <a:p>
            <a:pPr marL="342900" indent="-342900">
              <a:spcBef>
                <a:spcPct val="20000"/>
              </a:spcBef>
              <a:buFontTx/>
              <a:buChar char="•"/>
              <a:defRPr/>
            </a:pPr>
            <a:r>
              <a:rPr lang="zh-CN" altLang="en-US" sz="2800" b="1" kern="0" dirty="0">
                <a:solidFill>
                  <a:srgbClr val="C00000"/>
                </a:solidFill>
                <a:latin typeface="+mn-lt"/>
              </a:rPr>
              <a:t>极限编程</a:t>
            </a:r>
            <a:r>
              <a:rPr lang="zh-CN" altLang="en-US" sz="2800" b="1" kern="0" dirty="0">
                <a:solidFill>
                  <a:srgbClr val="C00000"/>
                </a:solidFill>
                <a:latin typeface="楷体_GB2312" pitchFamily="49" charset="-122"/>
                <a:ea typeface="楷体_GB2312" pitchFamily="49" charset="-122"/>
              </a:rPr>
              <a:t>（</a:t>
            </a:r>
            <a:r>
              <a:rPr lang="en-US" altLang="zh-CN" sz="2800" b="1" kern="0" dirty="0" err="1">
                <a:solidFill>
                  <a:srgbClr val="C00000"/>
                </a:solidFill>
                <a:latin typeface="楷体_GB2312" pitchFamily="49" charset="-122"/>
                <a:ea typeface="楷体_GB2312" pitchFamily="49" charset="-122"/>
              </a:rPr>
              <a:t>eXtreme</a:t>
            </a:r>
            <a:r>
              <a:rPr lang="en-US" altLang="zh-CN" sz="2800" b="1" kern="0" dirty="0">
                <a:solidFill>
                  <a:srgbClr val="C00000"/>
                </a:solidFill>
                <a:latin typeface="楷体_GB2312" pitchFamily="49" charset="-122"/>
                <a:ea typeface="楷体_GB2312" pitchFamily="49" charset="-122"/>
              </a:rPr>
              <a:t> Programming</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XP</a:t>
            </a:r>
            <a:r>
              <a:rPr lang="zh-CN" altLang="en-US" sz="2800" b="1" kern="0" dirty="0">
                <a:solidFill>
                  <a:srgbClr val="C00000"/>
                </a:solidFill>
                <a:latin typeface="楷体_GB2312" pitchFamily="49" charset="-122"/>
                <a:ea typeface="楷体_GB2312" pitchFamily="49" charset="-122"/>
              </a:rPr>
              <a:t>）</a:t>
            </a:r>
            <a:r>
              <a:rPr lang="zh-CN" altLang="en-US" sz="2800" b="1" kern="0" dirty="0">
                <a:solidFill>
                  <a:srgbClr val="C00000"/>
                </a:solidFill>
                <a:latin typeface="+mn-lt"/>
              </a:rPr>
              <a:t> </a:t>
            </a:r>
            <a:endParaRPr lang="zh-CN" altLang="en-US" sz="2800" b="1" kern="0" dirty="0">
              <a:solidFill>
                <a:srgbClr val="C00000"/>
              </a:solidFill>
              <a:latin typeface="+mn-lt"/>
            </a:endParaRPr>
          </a:p>
        </p:txBody>
      </p:sp>
      <p:pic>
        <p:nvPicPr>
          <p:cNvPr id="46083" name="Picture 2"/>
          <p:cNvPicPr>
            <a:picLocks noChangeAspect="1" noChangeArrowheads="1"/>
          </p:cNvPicPr>
          <p:nvPr/>
        </p:nvPicPr>
        <p:blipFill>
          <a:blip r:embed="rId1"/>
          <a:srcRect/>
          <a:stretch>
            <a:fillRect/>
          </a:stretch>
        </p:blipFill>
        <p:spPr bwMode="auto">
          <a:xfrm>
            <a:off x="3708400" y="2513033"/>
            <a:ext cx="5040313" cy="3844925"/>
          </a:xfrm>
          <a:prstGeom prst="rect">
            <a:avLst/>
          </a:prstGeom>
          <a:noFill/>
          <a:ln w="9525">
            <a:noFill/>
            <a:miter lim="800000"/>
            <a:headEnd/>
            <a:tailEnd/>
          </a:ln>
        </p:spPr>
      </p:pic>
      <p:sp>
        <p:nvSpPr>
          <p:cNvPr id="4608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Rectangle 3"/>
          <p:cNvSpPr txBox="1">
            <a:spLocks noChangeArrowheads="1"/>
          </p:cNvSpPr>
          <p:nvPr/>
        </p:nvSpPr>
        <p:spPr bwMode="auto">
          <a:xfrm>
            <a:off x="428596" y="2500306"/>
            <a:ext cx="2571768" cy="3429024"/>
          </a:xfrm>
          <a:prstGeom prst="rect">
            <a:avLst/>
          </a:prstGeom>
          <a:noFill/>
          <a:ln w="9525">
            <a:noFill/>
            <a:miter lim="800000"/>
          </a:ln>
          <a:effectLst/>
        </p:spPr>
        <p:txBody>
          <a:bodyPr/>
          <a:lstStyle/>
          <a:p>
            <a:pPr marL="342900" indent="-342900">
              <a:lnSpc>
                <a:spcPts val="3400"/>
              </a:lnSpc>
              <a:spcBef>
                <a:spcPct val="20000"/>
              </a:spcBef>
              <a:buClr>
                <a:schemeClr val="accent2"/>
              </a:buClr>
              <a:buSzPct val="75000"/>
              <a:buFont typeface="Wingdings" panose="05000000000000000000" pitchFamily="2" charset="2"/>
              <a:buChar char="Ø"/>
              <a:defRPr/>
            </a:pPr>
            <a:r>
              <a:rPr lang="zh-CN" altLang="en-US" sz="2400" b="1" kern="0" dirty="0">
                <a:latin typeface="楷体_GB2312" pitchFamily="49" charset="-122"/>
                <a:ea typeface="楷体_GB2312" pitchFamily="49" charset="-122"/>
              </a:rPr>
              <a:t>使用最广泛的敏捷过程，</a:t>
            </a:r>
            <a:r>
              <a:rPr lang="en-US" altLang="zh-CN" sz="2400" b="1" kern="0" dirty="0">
                <a:latin typeface="楷体_GB2312" pitchFamily="49" charset="-122"/>
                <a:ea typeface="楷体_GB2312" pitchFamily="49" charset="-122"/>
              </a:rPr>
              <a:t>XP</a:t>
            </a:r>
            <a:r>
              <a:rPr lang="zh-CN" altLang="en-US" sz="2400" b="1" kern="0" dirty="0">
                <a:latin typeface="楷体_GB2312" pitchFamily="49" charset="-122"/>
                <a:ea typeface="楷体_GB2312" pitchFamily="49" charset="-122"/>
              </a:rPr>
              <a:t>包含了策划、设计、编码和测试</a:t>
            </a:r>
            <a:r>
              <a:rPr lang="en-US" altLang="zh-CN" sz="2400" b="1" kern="0" dirty="0">
                <a:latin typeface="楷体_GB2312" pitchFamily="49" charset="-122"/>
                <a:ea typeface="楷体_GB2312" pitchFamily="49" charset="-122"/>
              </a:rPr>
              <a:t>4</a:t>
            </a:r>
            <a:r>
              <a:rPr lang="zh-CN" altLang="en-US" sz="2400" b="1" kern="0" dirty="0">
                <a:latin typeface="楷体_GB2312" pitchFamily="49" charset="-122"/>
                <a:ea typeface="楷体_GB2312" pitchFamily="49" charset="-122"/>
              </a:rPr>
              <a:t>个框架活动的规则和实践。 </a:t>
            </a:r>
            <a:endParaRPr lang="zh-CN" altLang="en-US" sz="2400" b="1" kern="0" dirty="0">
              <a:latin typeface="楷体_GB2312" pitchFamily="49" charset="-122"/>
              <a:ea typeface="楷体_GB2312" pitchFamily="49" charset="-122"/>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357158" y="2071678"/>
            <a:ext cx="8229600" cy="4000528"/>
          </a:xfrm>
          <a:prstGeom prst="rect">
            <a:avLst/>
          </a:prstGeom>
          <a:noFill/>
          <a:ln w="9525">
            <a:noFill/>
            <a:miter lim="800000"/>
          </a:ln>
          <a:effectLst/>
        </p:spPr>
        <p:txBody>
          <a:bodyPr/>
          <a:lstStyle/>
          <a:p>
            <a:pPr marL="342900" indent="-342900">
              <a:buFontTx/>
              <a:buChar char="•"/>
              <a:defRPr/>
            </a:pPr>
            <a:r>
              <a:rPr lang="zh-CN" altLang="en-US" sz="2800" b="1" kern="0" dirty="0">
                <a:solidFill>
                  <a:srgbClr val="C00000"/>
                </a:solidFill>
                <a:latin typeface="楷体" panose="02010609060101010101" pitchFamily="49" charset="-122"/>
                <a:ea typeface="楷体" panose="02010609060101010101" pitchFamily="49" charset="-122"/>
              </a:rPr>
              <a:t>极限编程的框架活动     </a:t>
            </a:r>
            <a:endParaRPr lang="zh-CN" altLang="en-US" sz="2800" b="1" kern="0" dirty="0">
              <a:solidFill>
                <a:srgbClr val="C00000"/>
              </a:solidFill>
              <a:latin typeface="楷体" panose="02010609060101010101" pitchFamily="49" charset="-122"/>
              <a:ea typeface="楷体" panose="02010609060101010101" pitchFamily="49" charset="-122"/>
            </a:endParaRPr>
          </a:p>
          <a:p>
            <a:pPr marL="342900" indent="-342900">
              <a:spcBef>
                <a:spcPct val="20000"/>
              </a:spcBef>
              <a:buClr>
                <a:schemeClr val="accent2"/>
              </a:buClr>
              <a:buSzPct val="75000"/>
              <a:buFont typeface="Wingdings" panose="05000000000000000000" pitchFamily="2" charset="2"/>
              <a:buNone/>
              <a:defRPr/>
            </a:pPr>
            <a:r>
              <a:rPr lang="en-US" altLang="zh-CN" sz="2800" b="1" kern="0" dirty="0">
                <a:latin typeface="楷体_GB2312" pitchFamily="49" charset="-122"/>
                <a:ea typeface="楷体_GB2312" pitchFamily="49" charset="-122"/>
              </a:rPr>
              <a:t> (1)</a:t>
            </a:r>
            <a:r>
              <a:rPr lang="zh-CN" altLang="en-US" sz="2800" b="1" kern="0" dirty="0">
                <a:latin typeface="楷体_GB2312" pitchFamily="49" charset="-122"/>
                <a:ea typeface="楷体_GB2312" pitchFamily="49" charset="-122"/>
              </a:rPr>
              <a:t>策划</a:t>
            </a:r>
            <a:endParaRPr lang="zh-CN" altLang="en-US" sz="2800" b="1" kern="0" dirty="0">
              <a:latin typeface="楷体_GB2312" pitchFamily="49" charset="-122"/>
              <a:ea typeface="楷体_GB2312" pitchFamily="49" charset="-122"/>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开始于建立“</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用户故事</a:t>
            </a: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敏捷团队评估每一个故事并给出</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成本（</a:t>
            </a:r>
            <a:r>
              <a:rPr kumimoji="1" lang="en-US" altLang="zh-CN"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cost</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故事被分组用于</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可交付增量</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对发布日期做出</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承诺</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在第一个发行版本（软件增量）之后，“</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项目速度</a:t>
            </a: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 用于帮助建立后续发行版本（软件增量）的发布日期</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571472" y="2143116"/>
            <a:ext cx="8229600" cy="4000528"/>
          </a:xfrm>
          <a:prstGeom prst="rect">
            <a:avLst/>
          </a:prstGeom>
          <a:noFill/>
          <a:ln w="9525">
            <a:noFill/>
            <a:miter lim="800000"/>
          </a:ln>
        </p:spPr>
        <p:txBody>
          <a:bodyPr/>
          <a:lstStyle/>
          <a:p>
            <a:pPr marL="342900" indent="-342900">
              <a:spcBef>
                <a:spcPct val="20000"/>
              </a:spcBef>
              <a:buFontTx/>
              <a:buChar char="•"/>
            </a:pPr>
            <a:r>
              <a:rPr lang="zh-CN" altLang="en-US" sz="3200" b="1" kern="0" dirty="0">
                <a:solidFill>
                  <a:srgbClr val="C00000"/>
                </a:solidFill>
                <a:latin typeface="楷体" panose="02010609060101010101" pitchFamily="49" charset="-122"/>
                <a:ea typeface="楷体" panose="02010609060101010101" pitchFamily="49" charset="-122"/>
              </a:rPr>
              <a:t>极限编程的框架活动 </a:t>
            </a:r>
            <a:endParaRPr lang="en-US" altLang="zh-CN" sz="3200" b="1" kern="0" dirty="0">
              <a:solidFill>
                <a:srgbClr val="C00000"/>
              </a:solidFill>
              <a:latin typeface="楷体" panose="02010609060101010101" pitchFamily="49" charset="-122"/>
              <a:ea typeface="楷体" panose="02010609060101010101" pitchFamily="49" charset="-122"/>
            </a:endParaRPr>
          </a:p>
          <a:p>
            <a:pPr marL="342900" indent="-342900">
              <a:spcBef>
                <a:spcPct val="20000"/>
              </a:spcBef>
            </a:pPr>
            <a:r>
              <a:rPr lang="en-US" altLang="zh-CN" sz="3200" b="1" kern="0" dirty="0">
                <a:solidFill>
                  <a:srgbClr val="C00000"/>
                </a:solidFill>
                <a:latin typeface="楷体" panose="02010609060101010101" pitchFamily="49" charset="-122"/>
                <a:ea typeface="楷体" panose="02010609060101010101" pitchFamily="49" charset="-122"/>
              </a:rPr>
              <a:t> </a:t>
            </a:r>
            <a:r>
              <a:rPr lang="en-US" altLang="zh-CN" sz="2800" b="1" kern="0" dirty="0">
                <a:latin typeface="楷体" panose="02010609060101010101" pitchFamily="49" charset="-122"/>
                <a:ea typeface="楷体" panose="02010609060101010101" pitchFamily="49" charset="-122"/>
              </a:rPr>
              <a:t>(</a:t>
            </a:r>
            <a:r>
              <a:rPr lang="en-US" altLang="zh-CN" sz="2800" b="1" kern="0" dirty="0">
                <a:latin typeface="楷体_GB2312" pitchFamily="49" charset="-122"/>
                <a:ea typeface="楷体_GB2312" pitchFamily="49" charset="-122"/>
              </a:rPr>
              <a:t>2)</a:t>
            </a:r>
            <a:r>
              <a:rPr lang="zh-CN" altLang="en-US" sz="2800" b="1" kern="0" dirty="0">
                <a:latin typeface="楷体_GB2312" pitchFamily="49" charset="-122"/>
                <a:ea typeface="楷体_GB2312" pitchFamily="49" charset="-122"/>
              </a:rPr>
              <a:t> 设计</a:t>
            </a:r>
            <a:endParaRPr lang="zh-CN" altLang="en-US" sz="2800" b="1" kern="0"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严格遵守</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KIS</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keep it simple)</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原则</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鼓励使用</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CRC</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（类</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责任</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协作者）卡片</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在设计中遇到困难</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 XP</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推荐立即建立这部分设计的可执行原型，实现并评估设计原型</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重构</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一种迭代的改进内部程序设计的方法</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342900" indent="-342900">
              <a:spcBef>
                <a:spcPct val="20000"/>
              </a:spcBef>
              <a:buClr>
                <a:schemeClr val="accent2"/>
              </a:buClr>
              <a:buSzPct val="75000"/>
              <a:buFont typeface="Wingdings" panose="05000000000000000000" pitchFamily="2" charset="2"/>
              <a:buNone/>
            </a:pPr>
            <a:endParaRPr lang="en-US" altLang="zh-CN" sz="2400" b="1" dirty="0">
              <a:latin typeface="楷体_GB2312" pitchFamily="49" charset="-122"/>
              <a:ea typeface="楷体_GB2312" pitchFamily="49" charset="-122"/>
            </a:endParaRPr>
          </a:p>
        </p:txBody>
      </p:sp>
      <p:sp>
        <p:nvSpPr>
          <p:cNvPr id="48131"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ChangeArrowheads="1"/>
          </p:cNvSpPr>
          <p:nvPr/>
        </p:nvSpPr>
        <p:spPr bwMode="auto">
          <a:xfrm>
            <a:off x="500034" y="2071678"/>
            <a:ext cx="8358246" cy="4071966"/>
          </a:xfrm>
          <a:prstGeom prst="rect">
            <a:avLst/>
          </a:prstGeom>
          <a:noFill/>
          <a:ln w="9525">
            <a:noFill/>
            <a:miter lim="800000"/>
          </a:ln>
        </p:spPr>
        <p:txBody>
          <a:bodyPr/>
          <a:lstStyle/>
          <a:p>
            <a:pPr marL="342900" indent="-342900">
              <a:spcBef>
                <a:spcPct val="20000"/>
              </a:spcBef>
              <a:buFontTx/>
              <a:buChar char="•"/>
            </a:pPr>
            <a:r>
              <a:rPr lang="zh-CN" altLang="en-US" sz="3200" b="1" kern="0" dirty="0">
                <a:solidFill>
                  <a:srgbClr val="C00000"/>
                </a:solidFill>
                <a:latin typeface="楷体" panose="02010609060101010101" pitchFamily="49" charset="-122"/>
                <a:ea typeface="楷体" panose="02010609060101010101" pitchFamily="49" charset="-122"/>
              </a:rPr>
              <a:t>极限编程的框架活动 </a:t>
            </a:r>
            <a:endParaRPr lang="en-US" altLang="zh-CN" sz="3200" b="1" kern="0" dirty="0">
              <a:solidFill>
                <a:srgbClr val="C00000"/>
              </a:solidFill>
              <a:latin typeface="楷体" panose="02010609060101010101" pitchFamily="49" charset="-122"/>
              <a:ea typeface="楷体" panose="02010609060101010101" pitchFamily="49" charset="-122"/>
            </a:endParaRPr>
          </a:p>
          <a:p>
            <a:pPr marL="342900" indent="-69850">
              <a:spcBef>
                <a:spcPct val="200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 编码。</a:t>
            </a:r>
            <a:endParaRPr lang="zh-CN" altLang="en-US" sz="2400" b="1"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建议在开始编码之前为每一个故事开发</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一系列单元测试</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 “</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结对编程</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342900" indent="-69850">
              <a:spcBef>
                <a:spcPts val="12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(4) </a:t>
            </a:r>
            <a:r>
              <a:rPr lang="zh-CN" altLang="en-US" sz="2400" b="1" dirty="0">
                <a:latin typeface="楷体_GB2312" pitchFamily="49" charset="-122"/>
                <a:ea typeface="楷体_GB2312" pitchFamily="49" charset="-122"/>
              </a:rPr>
              <a:t>测试。</a:t>
            </a:r>
            <a:endParaRPr lang="zh-CN" altLang="en-US" sz="2400" b="1"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所有的 </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单元测试每天都要执行。</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“验收测试”</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 由客户定义，主要是客户可见的、可评审的系统级的特征和功能。</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endParaRPr kumimoji="1" lang="zh-CN" altLang="en-US" sz="2400" b="1" dirty="0">
              <a:solidFill>
                <a:schemeClr val="accent2"/>
              </a:solidFill>
              <a:latin typeface="Times New Roman" panose="02020603050405020304" pitchFamily="18" charset="0"/>
              <a:cs typeface="Tahoma" panose="020B0604030504040204" pitchFamily="34" charset="0"/>
            </a:endParaRPr>
          </a:p>
          <a:p>
            <a:pPr marL="342900" indent="-342900">
              <a:spcBef>
                <a:spcPct val="20000"/>
              </a:spcBef>
              <a:buClr>
                <a:schemeClr val="accent2"/>
              </a:buClr>
              <a:buSzPct val="75000"/>
              <a:buFont typeface="Wingdings" panose="05000000000000000000" pitchFamily="2" charset="2"/>
              <a:buNone/>
            </a:pPr>
            <a:endParaRPr lang="en-US" altLang="zh-CN" sz="2400" b="1" dirty="0">
              <a:latin typeface="楷体_GB2312" pitchFamily="49" charset="-122"/>
              <a:ea typeface="楷体_GB2312" pitchFamily="49" charset="-122"/>
            </a:endParaRPr>
          </a:p>
        </p:txBody>
      </p:sp>
      <p:sp>
        <p:nvSpPr>
          <p:cNvPr id="4915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071678"/>
            <a:ext cx="8229600" cy="4525963"/>
          </a:xfrm>
        </p:spPr>
        <p:txBody>
          <a:bodyPr/>
          <a:lstStyle/>
          <a:p>
            <a:r>
              <a:rPr lang="zh-CN" altLang="en-US" sz="2800" b="1" dirty="0">
                <a:solidFill>
                  <a:srgbClr val="C00000"/>
                </a:solidFill>
              </a:rPr>
              <a:t>其他敏捷过程模型</a:t>
            </a:r>
            <a:endParaRPr lang="en-US" altLang="zh-CN" sz="2800" b="1" dirty="0">
              <a:solidFill>
                <a:srgbClr val="C00000"/>
              </a:solidFill>
            </a:endParaRPr>
          </a:p>
          <a:p>
            <a:pPr marL="627380">
              <a:buFont typeface="Arial" panose="020B0604020202020204" pitchFamily="34" charset="0"/>
              <a:buChar char="•"/>
            </a:pPr>
            <a:r>
              <a:rPr lang="zh-CN" altLang="en-US" sz="2800" dirty="0"/>
              <a:t>自适应软件开发      </a:t>
            </a:r>
            <a:endParaRPr lang="zh-CN" altLang="en-US" sz="2800" dirty="0"/>
          </a:p>
          <a:p>
            <a:pPr marL="627380">
              <a:buFont typeface="Arial" panose="020B0604020202020204" pitchFamily="34" charset="0"/>
              <a:buChar char="•"/>
            </a:pPr>
            <a:r>
              <a:rPr lang="en-US" altLang="zh-CN" sz="2800" dirty="0"/>
              <a:t>Scrum</a:t>
            </a:r>
            <a:endParaRPr lang="en-US" altLang="zh-CN" sz="2800" dirty="0"/>
          </a:p>
          <a:p>
            <a:pPr marL="627380">
              <a:buFont typeface="Arial" panose="020B0604020202020204" pitchFamily="34" charset="0"/>
              <a:buChar char="•"/>
            </a:pPr>
            <a:r>
              <a:rPr lang="zh-CN" altLang="en-US" sz="2800" dirty="0"/>
              <a:t>敏捷建模</a:t>
            </a:r>
            <a:endParaRPr lang="en-US" altLang="zh-CN" sz="2800" dirty="0"/>
          </a:p>
          <a:p>
            <a:pPr marL="627380">
              <a:buFont typeface="Arial" panose="020B0604020202020204" pitchFamily="34" charset="0"/>
              <a:buChar char="•"/>
            </a:pPr>
            <a:r>
              <a:rPr lang="zh-CN" altLang="en-US" sz="2800" dirty="0"/>
              <a:t>敏捷统一过程</a:t>
            </a:r>
            <a:endParaRPr lang="zh-CN" altLang="en-US" sz="2800" dirty="0"/>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0"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theme/theme1.xml><?xml version="1.0" encoding="utf-8"?>
<a:theme xmlns:a="http://schemas.openxmlformats.org/drawingml/2006/main" name="通用_蓝">
  <a:themeElements>
    <a:clrScheme name="自定义 1">
      <a:dk1>
        <a:srgbClr val="000000"/>
      </a:dk1>
      <a:lt1>
        <a:srgbClr val="FFFFFF"/>
      </a:lt1>
      <a:dk2>
        <a:srgbClr val="FFFFFF"/>
      </a:dk2>
      <a:lt2>
        <a:srgbClr val="808080"/>
      </a:lt2>
      <a:accent1>
        <a:srgbClr val="BBE0E3"/>
      </a:accent1>
      <a:accent2>
        <a:srgbClr val="009900"/>
      </a:accent2>
      <a:accent3>
        <a:srgbClr val="FFFFFF"/>
      </a:accent3>
      <a:accent4>
        <a:srgbClr val="000000"/>
      </a:accent4>
      <a:accent5>
        <a:srgbClr val="DAEDEF"/>
      </a:accent5>
      <a:accent6>
        <a:srgbClr val="2D2D8A"/>
      </a:accent6>
      <a:hlink>
        <a:srgbClr val="009999"/>
      </a:hlink>
      <a:folHlink>
        <a:srgbClr val="99CC00"/>
      </a:folHlink>
    </a:clrScheme>
    <a:fontScheme name="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通用_蓝">
  <a:themeElements>
    <a:clrScheme name="1_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蓝白</Template>
  <TotalTime>0</TotalTime>
  <Words>18036</Words>
  <Application>WPS 演示</Application>
  <PresentationFormat>全屏显示(4:3)</PresentationFormat>
  <Paragraphs>1404</Paragraphs>
  <Slides>117</Slides>
  <Notes>7</Notes>
  <HiddenSlides>0</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2</vt:i4>
      </vt:variant>
      <vt:variant>
        <vt:lpstr>幻灯片标题</vt:lpstr>
      </vt:variant>
      <vt:variant>
        <vt:i4>117</vt:i4>
      </vt:variant>
    </vt:vector>
  </HeadingPairs>
  <TitlesOfParts>
    <vt:vector size="150" baseType="lpstr">
      <vt:lpstr>Arial</vt:lpstr>
      <vt:lpstr>宋体</vt:lpstr>
      <vt:lpstr>Wingdings</vt:lpstr>
      <vt:lpstr>隶书</vt:lpstr>
      <vt:lpstr>华文楷体</vt:lpstr>
      <vt:lpstr>Times New Roman</vt:lpstr>
      <vt:lpstr>微软雅黑</vt:lpstr>
      <vt:lpstr>Arial Unicode MS</vt:lpstr>
      <vt:lpstr>华文新魏</vt:lpstr>
      <vt:lpstr>Calibri</vt:lpstr>
      <vt:lpstr>Times New Roman</vt:lpstr>
      <vt:lpstr>Calibri</vt:lpstr>
      <vt:lpstr>黑体</vt:lpstr>
      <vt:lpstr>楷体_GB2312</vt:lpstr>
      <vt:lpstr>新宋体</vt:lpstr>
      <vt:lpstr>华文行楷</vt:lpstr>
      <vt:lpstr>华文隶书</vt:lpstr>
      <vt:lpstr>Arial Narrow</vt:lpstr>
      <vt:lpstr>仿宋_GB2312</vt:lpstr>
      <vt:lpstr>仿宋</vt:lpstr>
      <vt:lpstr>Tahoma</vt:lpstr>
      <vt:lpstr>方正大黑简体</vt:lpstr>
      <vt:lpstr>Monotype Sorts</vt:lpstr>
      <vt:lpstr>Wingdings</vt:lpstr>
      <vt:lpstr>楷体</vt:lpstr>
      <vt:lpstr>Symbol</vt:lpstr>
      <vt:lpstr>Arial</vt:lpstr>
      <vt:lpstr>Palatino</vt:lpstr>
      <vt:lpstr>Palatino Linotype</vt:lpstr>
      <vt:lpstr>通用_蓝</vt:lpstr>
      <vt:lpstr>1_通用_蓝</vt:lpstr>
      <vt:lpstr>Package</vt:lpstr>
      <vt:lpstr>Package</vt:lpstr>
      <vt:lpstr>软件工程 Software Engineering</vt:lpstr>
      <vt:lpstr>Course Information</vt:lpstr>
      <vt:lpstr>Course Information</vt:lpstr>
      <vt:lpstr>Course Information</vt:lpstr>
      <vt:lpstr>PowerPoint 演示文稿</vt:lpstr>
      <vt:lpstr>PowerPoint 演示文稿</vt:lpstr>
      <vt:lpstr>PowerPoint 演示文稿</vt:lpstr>
      <vt:lpstr>PowerPoint 演示文稿</vt:lpstr>
      <vt:lpstr>PowerPoint 演示文稿</vt:lpstr>
      <vt:lpstr>一个“软件工程”相关的企业案例的启示</vt:lpstr>
      <vt:lpstr>软件工程教育的定位</vt:lpstr>
      <vt:lpstr>第1章  软件与软件工程的概念</vt:lpstr>
      <vt:lpstr>1.1 软件的概念、特性和分类</vt:lpstr>
      <vt:lpstr>1.1 软件的概念、特性和分类</vt:lpstr>
      <vt:lpstr>1.1 软件的概念、特性和分类</vt:lpstr>
      <vt:lpstr>1.1 软件的概念、特性和分类</vt:lpstr>
      <vt:lpstr>1.1 软件的概念、特性和分类</vt:lpstr>
      <vt:lpstr>1.1 软件的概念、特性和分类</vt:lpstr>
      <vt:lpstr>PowerPoint 演示文稿</vt:lpstr>
      <vt:lpstr>PowerPoint 演示文稿</vt:lpstr>
      <vt:lpstr>PowerPoint 演示文稿</vt:lpstr>
      <vt:lpstr>PowerPoint 演示文稿</vt:lpstr>
      <vt:lpstr>1.1 软件的概念、特性和分类</vt:lpstr>
      <vt:lpstr>1.1 软件的概念、特性和分类</vt:lpstr>
      <vt:lpstr>第1章  软件与软件工程的概念</vt:lpstr>
      <vt:lpstr>1.2  软件危机与软件工程</vt:lpstr>
      <vt:lpstr>为什么要讲软件和软件工程</vt:lpstr>
      <vt:lpstr>认识软件及软件开发过程是困难的</vt:lpstr>
      <vt:lpstr>PowerPoint 演示文稿</vt:lpstr>
      <vt:lpstr>PowerPoint 演示文稿</vt:lpstr>
      <vt:lpstr>PowerPoint 演示文稿</vt:lpstr>
      <vt:lpstr>软件危机</vt:lpstr>
      <vt:lpstr>PowerPoint 演示文稿</vt:lpstr>
      <vt:lpstr>PowerPoint 演示文稿</vt:lpstr>
      <vt:lpstr>产生软件危机的原因</vt:lpstr>
      <vt:lpstr>PowerPoint 演示文稿</vt:lpstr>
      <vt:lpstr>PowerPoint 演示文稿</vt:lpstr>
      <vt:lpstr>PowerPoint 演示文稿</vt:lpstr>
      <vt:lpstr>PowerPoint 演示文稿</vt:lpstr>
      <vt:lpstr>1.2  软件危机与软件工程</vt:lpstr>
      <vt:lpstr>1.2  软件危机与软件工程</vt:lpstr>
      <vt:lpstr>1.2  软件危机与软件工程</vt:lpstr>
      <vt:lpstr>1.2  软件危机与软件工程</vt:lpstr>
      <vt:lpstr>第1章  软件与软件工程的概念</vt:lpstr>
      <vt:lpstr>1.3 软件工程的目标</vt:lpstr>
      <vt:lpstr>1.3 软件工程的目标</vt:lpstr>
      <vt:lpstr>1.3 软件工程的目标</vt:lpstr>
      <vt:lpstr>1.3 软件工程的目标</vt:lpstr>
      <vt:lpstr>1.3 软件工程的目标</vt:lpstr>
      <vt:lpstr>第1章  软件与软件工程的概念</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---软件生存模型</vt:lpstr>
      <vt:lpstr>瀑布模型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第1章  软件与软件工程的概念</vt:lpstr>
      <vt:lpstr>1.5 软件工程方法概述</vt:lpstr>
      <vt:lpstr>1.5 软件工程方法概述</vt:lpstr>
      <vt:lpstr>1.5 软件工程方法概述</vt:lpstr>
      <vt:lpstr>1.5 软件工程方法概述</vt:lpstr>
      <vt:lpstr>1.5 软件工程方法概述</vt:lpstr>
      <vt:lpstr>1.5 软件工程方法概述</vt:lpstr>
      <vt:lpstr>1.5 软件工程方法概述</vt:lpstr>
      <vt:lpstr>第1章  软件与软件工程的概念</vt:lpstr>
      <vt:lpstr>1.6 软件工具概述</vt:lpstr>
      <vt:lpstr>1.6 软件工具概述</vt:lpstr>
      <vt:lpstr>1.6 软件工具概述</vt:lpstr>
      <vt:lpstr>1.6 软件工具概述</vt:lpstr>
      <vt:lpstr>1.6 软件工具概述</vt:lpstr>
      <vt:lpstr>1.6 软件工具概述</vt:lpstr>
      <vt:lpstr>本章小结</vt:lpstr>
      <vt:lpstr>本章作业</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Software Engineering</dc:title>
  <dc:creator>Microsoft</dc:creator>
  <cp:lastModifiedBy>monster</cp:lastModifiedBy>
  <cp:revision>97</cp:revision>
  <dcterms:created xsi:type="dcterms:W3CDTF">2016-09-03T09:50:00Z</dcterms:created>
  <dcterms:modified xsi:type="dcterms:W3CDTF">2019-11-10T03:29:35Z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